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26"/>
  </p:notesMasterIdLst>
  <p:handoutMasterIdLst>
    <p:handoutMasterId r:id="rId27"/>
  </p:handoutMasterIdLst>
  <p:sldIdLst>
    <p:sldId id="257" r:id="rId2"/>
    <p:sldId id="259" r:id="rId3"/>
    <p:sldId id="260" r:id="rId4"/>
    <p:sldId id="268" r:id="rId5"/>
    <p:sldId id="261" r:id="rId6"/>
    <p:sldId id="263" r:id="rId7"/>
    <p:sldId id="264" r:id="rId8"/>
    <p:sldId id="265" r:id="rId9"/>
    <p:sldId id="266" r:id="rId10"/>
    <p:sldId id="269" r:id="rId11"/>
    <p:sldId id="262" r:id="rId12"/>
    <p:sldId id="270" r:id="rId13"/>
    <p:sldId id="271" r:id="rId14"/>
    <p:sldId id="272" r:id="rId15"/>
    <p:sldId id="273" r:id="rId16"/>
    <p:sldId id="258" r:id="rId17"/>
    <p:sldId id="274" r:id="rId18"/>
    <p:sldId id="267" r:id="rId19"/>
    <p:sldId id="275" r:id="rId20"/>
    <p:sldId id="276" r:id="rId21"/>
    <p:sldId id="277" r:id="rId22"/>
    <p:sldId id="278" r:id="rId23"/>
    <p:sldId id="279" r:id="rId24"/>
    <p:sldId id="280" r:id="rId25"/>
  </p:sldIdLst>
  <p:sldSz cx="12192000" cy="6858000"/>
  <p:notesSz cx="6888163" cy="100203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38" y="360"/>
      </p:cViewPr>
      <p:guideLst/>
    </p:cSldViewPr>
  </p:slideViewPr>
  <p:notesTextViewPr>
    <p:cViewPr>
      <p:scale>
        <a:sx n="1" d="1"/>
        <a:sy n="1" d="1"/>
      </p:scale>
      <p:origin x="0" y="0"/>
    </p:cViewPr>
  </p:notesTextViewPr>
  <p:notesViewPr>
    <p:cSldViewPr snapToGrid="0">
      <p:cViewPr varScale="1">
        <p:scale>
          <a:sx n="120" d="100"/>
          <a:sy n="120" d="100"/>
        </p:scale>
        <p:origin x="504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月まで）</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800"/>
            </a:lnSpc>
          </a:pPr>
          <a:r>
            <a:rPr lang="ja-JP" altLang="en-US" dirty="0">
              <a:latin typeface="Meiryo UI" panose="020B0604030504040204" pitchFamily="50" charset="-128"/>
              <a:ea typeface="Meiryo UI" panose="020B0604030504040204" pitchFamily="50" charset="-128"/>
            </a:rPr>
            <a:t>英検５～</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級を</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年で</a:t>
          </a:r>
          <a:endParaRPr lang="en-US" altLang="ja-JP"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（現行で所要</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年半に対して）</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できれば入学までに</a:t>
          </a:r>
          <a:r>
            <a:rPr lang="en-US" altLang="ja-JP" dirty="0">
              <a:solidFill>
                <a:srgbClr val="FF0000"/>
              </a:solidFill>
              <a:latin typeface="Meiryo UI" panose="020B0604030504040204" pitchFamily="50" charset="-128"/>
              <a:ea typeface="Meiryo UI" panose="020B0604030504040204" pitchFamily="50" charset="-128"/>
            </a:rPr>
            <a:t>3</a:t>
          </a:r>
          <a:r>
            <a:rPr lang="ja-JP" altLang="en-US" dirty="0">
              <a:solidFill>
                <a:srgbClr val="FF0000"/>
              </a:solidFill>
              <a:latin typeface="Meiryo UI" panose="020B0604030504040204" pitchFamily="50" charset="-128"/>
              <a:ea typeface="Meiryo UI" panose="020B0604030504040204" pitchFamily="50" charset="-128"/>
            </a:rPr>
            <a:t>級、最低</a:t>
          </a:r>
          <a:r>
            <a:rPr lang="en-US" altLang="ja-JP" dirty="0">
              <a:solidFill>
                <a:srgbClr val="FF0000"/>
              </a:solidFill>
              <a:latin typeface="Meiryo UI" panose="020B0604030504040204" pitchFamily="50" charset="-128"/>
              <a:ea typeface="Meiryo UI" panose="020B0604030504040204" pitchFamily="50" charset="-128"/>
            </a:rPr>
            <a:t>4</a:t>
          </a:r>
          <a:r>
            <a:rPr lang="ja-JP" altLang="en-US" dirty="0">
              <a:solidFill>
                <a:srgbClr val="FF0000"/>
              </a:solidFill>
              <a:latin typeface="Meiryo UI" panose="020B0604030504040204" pitchFamily="50" charset="-128"/>
              <a:ea typeface="Meiryo UI" panose="020B0604030504040204" pitchFamily="50" charset="-128"/>
            </a:rPr>
            <a:t>級までの</a:t>
          </a:r>
          <a:endParaRPr lang="en-US" altLang="ja-JP" dirty="0">
            <a:solidFill>
              <a:srgbClr val="FF0000"/>
            </a:solidFill>
            <a:latin typeface="Meiryo UI" panose="020B0604030504040204" pitchFamily="50" charset="-128"/>
            <a:ea typeface="Meiryo UI" panose="020B0604030504040204" pitchFamily="50" charset="-128"/>
          </a:endParaRPr>
        </a:p>
        <a:p>
          <a:pPr rtl="0">
            <a:lnSpc>
              <a:spcPts val="800"/>
            </a:lnSpc>
          </a:pPr>
          <a:r>
            <a:rPr lang="ja-JP" altLang="en-US" dirty="0">
              <a:solidFill>
                <a:srgbClr val="FF0000"/>
              </a:solidFill>
              <a:latin typeface="Meiryo UI" panose="020B0604030504040204" pitchFamily="50" charset="-128"/>
              <a:ea typeface="Meiryo UI" panose="020B0604030504040204" pitchFamily="50" charset="-128"/>
            </a:rPr>
            <a:t>取得が好ましい</a:t>
          </a:r>
          <a:endParaRPr lang="ja"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E80CA270-6C90-4E17-ACEA-46B56AD54DD1}">
      <dgm:prSet/>
      <dgm:spPr/>
      <dgm:t>
        <a:bodyPr rtlCol="0"/>
        <a:lstStyle/>
        <a:p>
          <a:pPr rtl="0">
            <a:lnSpc>
              <a:spcPts val="800"/>
            </a:lnSpc>
          </a:pPr>
          <a:r>
            <a:rPr lang="ja-JP" altLang="en-US" dirty="0">
              <a:latin typeface="Meiryo UI" panose="020B0604030504040204" pitchFamily="50" charset="-128"/>
              <a:ea typeface="Meiryo UI" panose="020B0604030504040204" pitchFamily="50" charset="-128"/>
            </a:rPr>
            <a:t>英検準</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 合格</a:t>
          </a:r>
          <a:endParaRPr lang="en-US" altLang="ja-JP"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（現行で所用</a:t>
          </a:r>
          <a:r>
            <a:rPr lang="en-US" altLang="ja-JP" dirty="0">
              <a:latin typeface="Meiryo UI" panose="020B0604030504040204" pitchFamily="50" charset="-128"/>
              <a:ea typeface="Meiryo UI" panose="020B0604030504040204" pitchFamily="50" charset="-128"/>
            </a:rPr>
            <a:t>13.6</a:t>
          </a:r>
          <a:r>
            <a:rPr lang="ja-JP" altLang="en-US" dirty="0">
              <a:latin typeface="Meiryo UI" panose="020B0604030504040204" pitchFamily="50" charset="-128"/>
              <a:ea typeface="Meiryo UI" panose="020B0604030504040204" pitchFamily="50" charset="-128"/>
            </a:rPr>
            <a:t>カ月に対して）</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夏までには全文法終了</a:t>
          </a:r>
          <a:endParaRPr lang="ja" dirty="0">
            <a:solidFill>
              <a:srgbClr val="FF0000"/>
            </a:solidFill>
            <a:latin typeface="Meiryo UI" panose="020B0604030504040204" pitchFamily="50" charset="-128"/>
            <a:ea typeface="Meiryo UI" panose="020B0604030504040204" pitchFamily="50" charset="-128"/>
          </a:endParaRPr>
        </a:p>
      </dgm:t>
    </dgm:pt>
    <dgm:pt modelId="{7EEC8067-96EF-4BE0-8BE3-BA59ED78A31F}" type="parTrans" cxnId="{2DC28DF8-5C1B-4F53-A4C1-D5B63FB54BAF}">
      <dgm:prSet/>
      <dgm:spPr/>
      <dgm:t>
        <a:bodyPr rtlCol="0"/>
        <a:lstStyle/>
        <a:p>
          <a:pPr rtl="0"/>
          <a:endParaRPr lang="en-US"/>
        </a:p>
      </dgm:t>
    </dgm:pt>
    <dgm:pt modelId="{1AFE46E5-6B07-4894-8ECB-21BD7E7B8AF1}" type="sibTrans" cxnId="{2DC28DF8-5C1B-4F53-A4C1-D5B63FB54BAF}">
      <dgm:prSet/>
      <dgm:spPr/>
      <dgm:t>
        <a:bodyPr rtlCol="0"/>
        <a:lstStyle/>
        <a:p>
          <a:pPr rtl="0"/>
          <a:endParaRPr lang="en-US"/>
        </a:p>
      </dgm:t>
    </dgm:pt>
    <dgm:pt modelId="{09C152DA-7620-4852-8162-A77EC3609F3F}">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ja-JP" altLang="en-US" dirty="0">
              <a:latin typeface="Meiryo UI" panose="020B0604030504040204" pitchFamily="50" charset="-128"/>
              <a:ea typeface="Meiryo UI" panose="020B0604030504040204" pitchFamily="50" charset="-128"/>
            </a:rPr>
            <a:t>英検準</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級と</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級の間</a:t>
          </a:r>
          <a:endParaRPr lang="en-US" altLang="ja-JP"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（所要</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年半程度か？）</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級を想定した学習ベースで合格</a:t>
          </a:r>
          <a:endParaRPr lang="ja" dirty="0">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dgm:presLayoutVars>
          <dgm:bulletEnabled val="1"/>
        </dgm:presLayoutVars>
      </dgm:prSet>
      <dgm:spPr/>
    </dgm:pt>
    <dgm:pt modelId="{122B38A3-0442-4747-820C-1F37877E2B0E}" type="pres">
      <dgm:prSet presAssocID="{8DB5D7D5-6A1C-4ABC-8850-759A9D876047}" presName="ConnectLine1" presStyleLbl="sibTrans1D1" presStyleIdx="0" presStyleCnt="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custScaleX="81074">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accent1">
              <a:shade val="90000"/>
              <a:hueOff val="140199"/>
              <a:satOff val="2886"/>
              <a:lumOff val="12346"/>
              <a:alphaOff val="0"/>
            </a:schemeClr>
          </a:solidFill>
          <a:prstDash val="dash"/>
        </a:ln>
        <a:effectLst/>
      </dgm:spPr>
    </dgm:pt>
    <dgm:pt modelId="{E1220EDB-B75C-43A5-B862-97E4C09130A7}" type="pres">
      <dgm:prSet presAssocID="{C5146535-FD3D-4589-98A3-623B8DA4B8DB}" presName="ConnectLineEnd1" presStyleLbl="lnNode1" presStyleIdx="1" presStyleCnt="3"/>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E13585A2-54F2-486A-B317-F4D6AF7E83B9}" type="presOf" srcId="{E80CA270-6C90-4E17-ACEA-46B56AD54DD1}" destId="{DF65791B-462E-4589-B98D-F60587330CA8}"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2DC28DF8-5C1B-4F53-A4C1-D5B63FB54BAF}" srcId="{C5146535-FD3D-4589-98A3-623B8DA4B8DB}" destId="{E80CA270-6C90-4E17-ACEA-46B56AD54DD1}" srcOrd="0" destOrd="0" parTransId="{7EEC8067-96EF-4BE0-8BE3-BA59ED78A31F}" sibTransId="{1AFE46E5-6B07-4894-8ECB-21BD7E7B8AF1}"/>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6</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800"/>
            </a:lnSpc>
          </a:pPr>
          <a:r>
            <a:rPr lang="ja-JP" altLang="en-US" dirty="0">
              <a:latin typeface="Meiryo UI" panose="020B0604030504040204" pitchFamily="50" charset="-128"/>
              <a:ea typeface="Meiryo UI" panose="020B0604030504040204" pitchFamily="50" charset="-128"/>
            </a:rPr>
            <a:t>英検</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 合格</a:t>
          </a:r>
          <a:endParaRPr lang="en-US" altLang="ja-JP"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（全級から</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年半程度か？）</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遅くとも</a:t>
          </a:r>
          <a:r>
            <a:rPr lang="en-US" altLang="ja-JP" dirty="0">
              <a:solidFill>
                <a:srgbClr val="FF0000"/>
              </a:solidFill>
              <a:latin typeface="Meiryo UI" panose="020B0604030504040204" pitchFamily="50" charset="-128"/>
              <a:ea typeface="Meiryo UI" panose="020B0604030504040204" pitchFamily="50" charset="-128"/>
            </a:rPr>
            <a:t>10</a:t>
          </a:r>
          <a:r>
            <a:rPr lang="ja-JP" altLang="en-US" dirty="0">
              <a:solidFill>
                <a:srgbClr val="FF0000"/>
              </a:solidFill>
              <a:latin typeface="Meiryo UI" panose="020B0604030504040204" pitchFamily="50" charset="-128"/>
              <a:ea typeface="Meiryo UI" panose="020B0604030504040204" pitchFamily="50" charset="-128"/>
            </a:rPr>
            <a:t>月試験は必須</a:t>
          </a:r>
          <a:endParaRPr lang="ja"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2</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09C152DA-7620-4852-8162-A77EC3609F3F}">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8</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英検準</a:t>
          </a:r>
          <a:r>
            <a:rPr lang="en-US" altLang="ja-JP" b="1" dirty="0">
              <a:latin typeface="Meiryo UI" panose="020B0604030504040204" pitchFamily="50" charset="-128"/>
              <a:ea typeface="Meiryo UI" panose="020B0604030504040204" pitchFamily="50" charset="-128"/>
            </a:rPr>
            <a:t>1</a:t>
          </a:r>
          <a:r>
            <a:rPr lang="ja-JP" altLang="en-US" b="1" dirty="0">
              <a:latin typeface="Meiryo UI" panose="020B0604030504040204" pitchFamily="50" charset="-128"/>
              <a:ea typeface="Meiryo UI" panose="020B0604030504040204" pitchFamily="50" charset="-128"/>
            </a:rPr>
            <a:t>級 合格</a:t>
          </a:r>
          <a:endParaRPr lang="en-US" altLang="ja-JP" b="1"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（現行で所要</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年に対して）</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夏までに取り推薦で大学を決める</a:t>
          </a:r>
          <a:endParaRPr lang="en-US" altLang="ja-JP" dirty="0">
            <a:solidFill>
              <a:srgbClr val="FF0000"/>
            </a:solidFill>
            <a:latin typeface="Meiryo UI" panose="020B0604030504040204" pitchFamily="50" charset="-128"/>
            <a:ea typeface="Meiryo UI" panose="020B0604030504040204" pitchFamily="50" charset="-128"/>
          </a:endParaRPr>
        </a:p>
        <a:p>
          <a:pPr rtl="0">
            <a:lnSpc>
              <a:spcPts val="800"/>
            </a:lnSpc>
          </a:pPr>
          <a:r>
            <a:rPr lang="ja-JP" altLang="en-US" dirty="0">
              <a:solidFill>
                <a:srgbClr val="FF0000"/>
              </a:solidFill>
              <a:latin typeface="Meiryo UI" panose="020B0604030504040204" pitchFamily="50" charset="-128"/>
              <a:ea typeface="Meiryo UI" panose="020B0604030504040204" pitchFamily="50" charset="-128"/>
            </a:rPr>
            <a:t>国公立なら夏以降は他教科にシフト</a:t>
          </a:r>
          <a:endParaRPr lang="ja" dirty="0">
            <a:solidFill>
              <a:srgbClr val="FF0000"/>
            </a:solidFill>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custLinFactNeighborX="10811">
        <dgm:presLayoutVars>
          <dgm:bulletEnabled val="1"/>
        </dgm:presLayoutVars>
      </dgm:prSet>
      <dgm:spPr/>
    </dgm:pt>
    <dgm:pt modelId="{122B38A3-0442-4747-820C-1F37877E2B0E}" type="pres">
      <dgm:prSet presAssocID="{8DB5D7D5-6A1C-4ABC-8850-759A9D876047}" presName="ConnectLine1" presStyleLbl="sibTrans1D1" presStyleIdx="0" presStyleCnt="3" custFlipHor="1" custSzX="388382" custScaleY="109224" custLinFactNeighborX="0" custLinFactNeighborY="640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X="200000" custLinFactNeighborX="236516" custLinFactNeighborY="12839"/>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bg1"/>
          </a:solidFill>
          <a:prstDash val="dash"/>
        </a:ln>
        <a:effectLst/>
      </dgm:spPr>
    </dgm:pt>
    <dgm:pt modelId="{E1220EDB-B75C-43A5-B862-97E4C09130A7}" type="pres">
      <dgm:prSet presAssocID="{C5146535-FD3D-4589-98A3-623B8DA4B8DB}" presName="ConnectLineEnd1" presStyleLbl="lnNode1" presStyleIdx="1" presStyleCnt="3"/>
      <dgm:spPr>
        <a:solidFill>
          <a:schemeClr val="bg1"/>
        </a:solidFill>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月まで）</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900"/>
            </a:lnSpc>
          </a:pPr>
          <a:r>
            <a:rPr lang="ja-JP" altLang="en-US" dirty="0">
              <a:latin typeface="Meiryo UI" panose="020B0604030504040204" pitchFamily="50" charset="-128"/>
              <a:ea typeface="Meiryo UI" panose="020B0604030504040204" pitchFamily="50" charset="-128"/>
            </a:rPr>
            <a:t>英検５・４級を</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年で</a:t>
          </a:r>
          <a:endParaRPr lang="en-US" altLang="ja-JP" dirty="0">
            <a:latin typeface="Meiryo UI" panose="020B0604030504040204" pitchFamily="50" charset="-128"/>
            <a:ea typeface="Meiryo UI" panose="020B0604030504040204" pitchFamily="50" charset="-128"/>
          </a:endParaRPr>
        </a:p>
        <a:p>
          <a:pPr rtl="0">
            <a:lnSpc>
              <a:spcPts val="900"/>
            </a:lnSpc>
          </a:pPr>
          <a:r>
            <a:rPr lang="ja-JP" altLang="en-US" dirty="0">
              <a:latin typeface="Meiryo UI" panose="020B0604030504040204" pitchFamily="50" charset="-128"/>
              <a:ea typeface="Meiryo UI" panose="020B0604030504040204" pitchFamily="50" charset="-128"/>
            </a:rPr>
            <a:t>（現行で所要</a:t>
          </a:r>
          <a:r>
            <a:rPr lang="en-US" altLang="ja-JP" dirty="0">
              <a:latin typeface="Meiryo UI" panose="020B0604030504040204" pitchFamily="50" charset="-128"/>
              <a:ea typeface="Meiryo UI" panose="020B0604030504040204" pitchFamily="50" charset="-128"/>
            </a:rPr>
            <a:t>8.8</a:t>
          </a:r>
          <a:r>
            <a:rPr lang="ja-JP" altLang="en-US" dirty="0">
              <a:latin typeface="Meiryo UI" panose="020B0604030504040204" pitchFamily="50" charset="-128"/>
              <a:ea typeface="Meiryo UI" panose="020B0604030504040204" pitchFamily="50" charset="-128"/>
            </a:rPr>
            <a:t>カ月に対して）</a:t>
          </a:r>
          <a:endParaRPr lang="en-US" altLang="ja-JP" dirty="0">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6</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E80CA270-6C90-4E17-ACEA-46B56AD54DD1}">
      <dgm:prSet/>
      <dgm:spPr/>
      <dgm:t>
        <a:bodyPr rtlCol="0"/>
        <a:lstStyle/>
        <a:p>
          <a:pPr rtl="0">
            <a:lnSpc>
              <a:spcPts val="900"/>
            </a:lnSpc>
          </a:pPr>
          <a:r>
            <a:rPr lang="ja-JP" altLang="en-US" dirty="0">
              <a:latin typeface="Meiryo UI" panose="020B0604030504040204" pitchFamily="50" charset="-128"/>
              <a:ea typeface="Meiryo UI" panose="020B0604030504040204" pitchFamily="50" charset="-128"/>
            </a:rPr>
            <a:t>英検</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級 合格</a:t>
          </a:r>
          <a:endParaRPr lang="en-US" altLang="ja-JP" dirty="0">
            <a:latin typeface="Meiryo UI" panose="020B0604030504040204" pitchFamily="50" charset="-128"/>
            <a:ea typeface="Meiryo UI" panose="020B0604030504040204" pitchFamily="50" charset="-128"/>
          </a:endParaRPr>
        </a:p>
        <a:p>
          <a:pPr rtl="0">
            <a:lnSpc>
              <a:spcPts val="900"/>
            </a:lnSpc>
          </a:pPr>
          <a:r>
            <a:rPr lang="ja-JP" altLang="en-US" dirty="0">
              <a:latin typeface="Meiryo UI" panose="020B0604030504040204" pitchFamily="50" charset="-128"/>
              <a:ea typeface="Meiryo UI" panose="020B0604030504040204" pitchFamily="50" charset="-128"/>
            </a:rPr>
            <a:t>（現行で所要</a:t>
          </a:r>
          <a:r>
            <a:rPr lang="en-US" altLang="ja-JP" dirty="0">
              <a:latin typeface="Meiryo UI" panose="020B0604030504040204" pitchFamily="50" charset="-128"/>
              <a:ea typeface="Meiryo UI" panose="020B0604030504040204" pitchFamily="50" charset="-128"/>
            </a:rPr>
            <a:t>8.8</a:t>
          </a:r>
          <a:r>
            <a:rPr lang="ja-JP" altLang="en-US" dirty="0">
              <a:latin typeface="Meiryo UI" panose="020B0604030504040204" pitchFamily="50" charset="-128"/>
              <a:ea typeface="Meiryo UI" panose="020B0604030504040204" pitchFamily="50" charset="-128"/>
            </a:rPr>
            <a:t>カ月に対して）</a:t>
          </a:r>
          <a:endParaRPr lang="en-US" altLang="ja-JP" dirty="0">
            <a:latin typeface="Meiryo UI" panose="020B0604030504040204" pitchFamily="50" charset="-128"/>
            <a:ea typeface="Meiryo UI" panose="020B0604030504040204" pitchFamily="50" charset="-128"/>
          </a:endParaRPr>
        </a:p>
        <a:p>
          <a:pPr rtl="0">
            <a:lnSpc>
              <a:spcPts val="9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中</a:t>
          </a:r>
          <a:r>
            <a:rPr lang="en-US" altLang="ja-JP" dirty="0">
              <a:solidFill>
                <a:srgbClr val="FF0000"/>
              </a:solidFill>
              <a:latin typeface="Meiryo UI" panose="020B0604030504040204" pitchFamily="50" charset="-128"/>
              <a:ea typeface="Meiryo UI" panose="020B0604030504040204" pitchFamily="50" charset="-128"/>
            </a:rPr>
            <a:t>2</a:t>
          </a:r>
          <a:r>
            <a:rPr lang="ja-JP" altLang="en-US" dirty="0">
              <a:solidFill>
                <a:srgbClr val="FF0000"/>
              </a:solidFill>
              <a:latin typeface="Meiryo UI" panose="020B0604030504040204" pitchFamily="50" charset="-128"/>
              <a:ea typeface="Meiryo UI" panose="020B0604030504040204" pitchFamily="50" charset="-128"/>
            </a:rPr>
            <a:t>のうちには全文法終了</a:t>
          </a:r>
          <a:endParaRPr lang="ja" dirty="0">
            <a:solidFill>
              <a:srgbClr val="FF0000"/>
            </a:solidFill>
            <a:latin typeface="Meiryo UI" panose="020B0604030504040204" pitchFamily="50" charset="-128"/>
            <a:ea typeface="Meiryo UI" panose="020B0604030504040204" pitchFamily="50" charset="-128"/>
          </a:endParaRPr>
        </a:p>
      </dgm:t>
    </dgm:pt>
    <dgm:pt modelId="{7EEC8067-96EF-4BE0-8BE3-BA59ED78A31F}" type="parTrans" cxnId="{2DC28DF8-5C1B-4F53-A4C1-D5B63FB54BAF}">
      <dgm:prSet/>
      <dgm:spPr/>
      <dgm:t>
        <a:bodyPr rtlCol="0"/>
        <a:lstStyle/>
        <a:p>
          <a:pPr rtl="0"/>
          <a:endParaRPr lang="en-US"/>
        </a:p>
      </dgm:t>
    </dgm:pt>
    <dgm:pt modelId="{1AFE46E5-6B07-4894-8ECB-21BD7E7B8AF1}" type="sibTrans" cxnId="{2DC28DF8-5C1B-4F53-A4C1-D5B63FB54BAF}">
      <dgm:prSet/>
      <dgm:spPr/>
      <dgm:t>
        <a:bodyPr rtlCol="0"/>
        <a:lstStyle/>
        <a:p>
          <a:pPr rtl="0"/>
          <a:endParaRPr lang="en-US"/>
        </a:p>
      </dgm:t>
    </dgm:pt>
    <dgm:pt modelId="{09C152DA-7620-4852-8162-A77EC3609F3F}">
      <dgm:prSet/>
      <dgm:spPr/>
      <dgm:t>
        <a:bodyPr rtlCol="0"/>
        <a:lstStyle/>
        <a:p>
          <a:pPr rtl="0"/>
          <a:r>
            <a:rPr lang="ja-JP" altLang="en-US" dirty="0">
              <a:latin typeface="Meiryo UI" panose="020B0604030504040204" pitchFamily="50" charset="-128"/>
              <a:ea typeface="Meiryo UI" panose="020B0604030504040204" pitchFamily="50" charset="-128"/>
            </a:rPr>
            <a:t>中</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900"/>
            </a:lnSpc>
          </a:pPr>
          <a:r>
            <a:rPr lang="ja-JP" altLang="en-US" dirty="0">
              <a:latin typeface="Meiryo UI" panose="020B0604030504040204" pitchFamily="50" charset="-128"/>
              <a:ea typeface="Meiryo UI" panose="020B0604030504040204" pitchFamily="50" charset="-128"/>
            </a:rPr>
            <a:t>英検準</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 合格</a:t>
          </a:r>
          <a:endParaRPr lang="en-US" altLang="ja-JP" dirty="0">
            <a:latin typeface="Meiryo UI" panose="020B0604030504040204" pitchFamily="50" charset="-128"/>
            <a:ea typeface="Meiryo UI" panose="020B0604030504040204" pitchFamily="50" charset="-128"/>
          </a:endParaRPr>
        </a:p>
        <a:p>
          <a:pPr rtl="0">
            <a:lnSpc>
              <a:spcPts val="900"/>
            </a:lnSpc>
          </a:pPr>
          <a:r>
            <a:rPr lang="ja-JP" altLang="en-US" dirty="0">
              <a:latin typeface="Meiryo UI" panose="020B0604030504040204" pitchFamily="50" charset="-128"/>
              <a:ea typeface="Meiryo UI" panose="020B0604030504040204" pitchFamily="50" charset="-128"/>
            </a:rPr>
            <a:t>（現行で所要</a:t>
          </a:r>
          <a:r>
            <a:rPr lang="en-US" altLang="ja-JP" dirty="0">
              <a:latin typeface="Meiryo UI" panose="020B0604030504040204" pitchFamily="50" charset="-128"/>
              <a:ea typeface="Meiryo UI" panose="020B0604030504040204" pitchFamily="50" charset="-128"/>
            </a:rPr>
            <a:t>13.6</a:t>
          </a:r>
          <a:r>
            <a:rPr lang="ja-JP" altLang="en-US" dirty="0">
              <a:latin typeface="Meiryo UI" panose="020B0604030504040204" pitchFamily="50" charset="-128"/>
              <a:ea typeface="Meiryo UI" panose="020B0604030504040204" pitchFamily="50" charset="-128"/>
            </a:rPr>
            <a:t>カ月に対して）</a:t>
          </a:r>
          <a:endParaRPr lang="en-US" altLang="ja-JP" dirty="0">
            <a:latin typeface="Meiryo UI" panose="020B0604030504040204" pitchFamily="50" charset="-128"/>
            <a:ea typeface="Meiryo UI" panose="020B0604030504040204" pitchFamily="50" charset="-128"/>
          </a:endParaRPr>
        </a:p>
        <a:p>
          <a:pPr rtl="0">
            <a:lnSpc>
              <a:spcPts val="9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遅くとも</a:t>
          </a:r>
          <a:r>
            <a:rPr lang="en-US" altLang="ja-JP" dirty="0">
              <a:solidFill>
                <a:srgbClr val="FF0000"/>
              </a:solidFill>
              <a:latin typeface="Meiryo UI" panose="020B0604030504040204" pitchFamily="50" charset="-128"/>
              <a:ea typeface="Meiryo UI" panose="020B0604030504040204" pitchFamily="50" charset="-128"/>
            </a:rPr>
            <a:t>1</a:t>
          </a:r>
          <a:r>
            <a:rPr lang="ja-JP" altLang="en-US" dirty="0">
              <a:solidFill>
                <a:srgbClr val="FF0000"/>
              </a:solidFill>
              <a:latin typeface="Meiryo UI" panose="020B0604030504040204" pitchFamily="50" charset="-128"/>
              <a:ea typeface="Meiryo UI" panose="020B0604030504040204" pitchFamily="50" charset="-128"/>
            </a:rPr>
            <a:t>月試験（高校受験と対応）</a:t>
          </a:r>
          <a:endParaRPr lang="en-US" altLang="ja-JP" dirty="0">
            <a:solidFill>
              <a:srgbClr val="FF0000"/>
            </a:solidFill>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dgm:presLayoutVars>
          <dgm:bulletEnabled val="1"/>
        </dgm:presLayoutVars>
      </dgm:prSet>
      <dgm:spPr/>
    </dgm:pt>
    <dgm:pt modelId="{122B38A3-0442-4747-820C-1F37877E2B0E}" type="pres">
      <dgm:prSet presAssocID="{8DB5D7D5-6A1C-4ABC-8850-759A9D876047}" presName="ConnectLine1" presStyleLbl="sibTrans1D1" presStyleIdx="0" presStyleCnt="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custScaleX="81074">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accent1">
              <a:shade val="90000"/>
              <a:hueOff val="140199"/>
              <a:satOff val="2886"/>
              <a:lumOff val="12346"/>
              <a:alphaOff val="0"/>
            </a:schemeClr>
          </a:solidFill>
          <a:prstDash val="dash"/>
        </a:ln>
        <a:effectLst/>
      </dgm:spPr>
    </dgm:pt>
    <dgm:pt modelId="{E1220EDB-B75C-43A5-B862-97E4C09130A7}" type="pres">
      <dgm:prSet presAssocID="{C5146535-FD3D-4589-98A3-623B8DA4B8DB}" presName="ConnectLineEnd1" presStyleLbl="lnNode1" presStyleIdx="1" presStyleCnt="3"/>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E13585A2-54F2-486A-B317-F4D6AF7E83B9}" type="presOf" srcId="{E80CA270-6C90-4E17-ACEA-46B56AD54DD1}" destId="{DF65791B-462E-4589-B98D-F60587330CA8}"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2DC28DF8-5C1B-4F53-A4C1-D5B63FB54BAF}" srcId="{C5146535-FD3D-4589-98A3-623B8DA4B8DB}" destId="{E80CA270-6C90-4E17-ACEA-46B56AD54DD1}" srcOrd="0" destOrd="0" parTransId="{7EEC8067-96EF-4BE0-8BE3-BA59ED78A31F}" sibTransId="{1AFE46E5-6B07-4894-8ECB-21BD7E7B8AF1}"/>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800"/>
            </a:lnSpc>
          </a:pPr>
          <a:r>
            <a:rPr lang="ja-JP" altLang="en-US" dirty="0">
              <a:latin typeface="Meiryo UI" panose="020B0604030504040204" pitchFamily="50" charset="-128"/>
              <a:ea typeface="Meiryo UI" panose="020B0604030504040204" pitchFamily="50" charset="-128"/>
            </a:rPr>
            <a:t>準</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級と</a:t>
          </a: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級の間</a:t>
          </a:r>
          <a:endParaRPr lang="en-US" altLang="ja-JP"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（所要</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年半程度か？）</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※1</a:t>
          </a:r>
          <a:r>
            <a:rPr lang="ja-JP" altLang="en-US" dirty="0">
              <a:solidFill>
                <a:srgbClr val="FF0000"/>
              </a:solidFill>
              <a:latin typeface="Meiryo UI" panose="020B0604030504040204" pitchFamily="50" charset="-128"/>
              <a:ea typeface="Meiryo UI" panose="020B0604030504040204" pitchFamily="50" charset="-128"/>
            </a:rPr>
            <a:t>月試験での合格が目安</a:t>
          </a:r>
          <a:endParaRPr lang="ja"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2</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09C152DA-7620-4852-8162-A77EC3609F3F}">
      <dgm:prSet/>
      <dgm:spPr/>
      <dgm:t>
        <a:bodyPr rtlCol="0"/>
        <a:lstStyle/>
        <a:p>
          <a:pPr rtl="0"/>
          <a:r>
            <a:rPr lang="ja-JP" altLang="en-US" dirty="0">
              <a:latin typeface="Meiryo UI" panose="020B0604030504040204" pitchFamily="50" charset="-128"/>
              <a:ea typeface="Meiryo UI" panose="020B0604030504040204" pitchFamily="50" charset="-128"/>
            </a:rPr>
            <a:t>高</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6</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英検２級 合格</a:t>
          </a:r>
          <a:endParaRPr lang="en-US" altLang="ja-JP" b="1" dirty="0">
            <a:latin typeface="Meiryo UI" panose="020B0604030504040204" pitchFamily="50" charset="-128"/>
            <a:ea typeface="Meiryo UI" panose="020B0604030504040204" pitchFamily="50" charset="-128"/>
          </a:endParaRPr>
        </a:p>
        <a:p>
          <a:pPr rtl="0">
            <a:lnSpc>
              <a:spcPts val="800"/>
            </a:lnSpc>
          </a:pPr>
          <a:r>
            <a:rPr lang="ja-JP" altLang="en-US" dirty="0">
              <a:latin typeface="Meiryo UI" panose="020B0604030504040204" pitchFamily="50" charset="-128"/>
              <a:ea typeface="Meiryo UI" panose="020B0604030504040204" pitchFamily="50" charset="-128"/>
            </a:rPr>
            <a:t>（全級から</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年半程度か？）</a:t>
          </a:r>
          <a:endParaRPr lang="en-US" altLang="ja-JP" dirty="0">
            <a:latin typeface="Meiryo UI" panose="020B0604030504040204" pitchFamily="50" charset="-128"/>
            <a:ea typeface="Meiryo UI" panose="020B0604030504040204" pitchFamily="50" charset="-128"/>
          </a:endParaRPr>
        </a:p>
        <a:p>
          <a:pPr rtl="0">
            <a:lnSpc>
              <a:spcPts val="800"/>
            </a:lnSpc>
          </a:pPr>
          <a:r>
            <a:rPr lang="en-US" altLang="ja-JP" dirty="0">
              <a:solidFill>
                <a:srgbClr val="FF0000"/>
              </a:solidFill>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大学受験を考えると</a:t>
          </a:r>
          <a:r>
            <a:rPr lang="en-US" altLang="ja-JP" dirty="0">
              <a:solidFill>
                <a:srgbClr val="FF0000"/>
              </a:solidFill>
              <a:latin typeface="Meiryo UI" panose="020B0604030504040204" pitchFamily="50" charset="-128"/>
              <a:ea typeface="Meiryo UI" panose="020B0604030504040204" pitchFamily="50" charset="-128"/>
            </a:rPr>
            <a:t>6</a:t>
          </a:r>
          <a:r>
            <a:rPr lang="ja-JP" altLang="en-US" dirty="0">
              <a:solidFill>
                <a:srgbClr val="FF0000"/>
              </a:solidFill>
              <a:latin typeface="Meiryo UI" panose="020B0604030504040204" pitchFamily="50" charset="-128"/>
              <a:ea typeface="Meiryo UI" panose="020B0604030504040204" pitchFamily="50" charset="-128"/>
            </a:rPr>
            <a:t>月合格が望ましい</a:t>
          </a:r>
          <a:endParaRPr lang="ja" dirty="0">
            <a:solidFill>
              <a:srgbClr val="FF0000"/>
            </a:solidFill>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custLinFactNeighborX="24596" custLinFactNeighborY="352">
        <dgm:presLayoutVars>
          <dgm:bulletEnabled val="1"/>
        </dgm:presLayoutVars>
      </dgm:prSet>
      <dgm:spPr/>
    </dgm:pt>
    <dgm:pt modelId="{122B38A3-0442-4747-820C-1F37877E2B0E}" type="pres">
      <dgm:prSet presAssocID="{8DB5D7D5-6A1C-4ABC-8850-759A9D876047}" presName="ConnectLine1" presStyleLbl="sibTrans1D1" presStyleIdx="0" presStyleCnt="3" custFlipHor="1" custSzX="425706" custScaleY="133695" custLinFactX="699604" custLinFactNeighborX="700000" custLinFactNeighborY="640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X="700000" custLinFactNeighborX="737792" custLinFactNeighborY="12839"/>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bg1"/>
          </a:solidFill>
          <a:prstDash val="dash"/>
        </a:ln>
        <a:effectLst/>
      </dgm:spPr>
    </dgm:pt>
    <dgm:pt modelId="{E1220EDB-B75C-43A5-B862-97E4C09130A7}" type="pres">
      <dgm:prSet presAssocID="{C5146535-FD3D-4589-98A3-623B8DA4B8DB}" presName="ConnectLineEnd1" presStyleLbl="lnNode1" presStyleIdx="1" presStyleCnt="3"/>
      <dgm:spPr>
        <a:solidFill>
          <a:schemeClr val="bg1"/>
        </a:solidFill>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現在</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custT="1"/>
      <dgm:spPr/>
      <dgm:t>
        <a:bodyPr rtlCol="0"/>
        <a:lstStyle/>
        <a:p>
          <a:pPr algn="l" rtl="0">
            <a:lnSpc>
              <a:spcPts val="800"/>
            </a:lnSpc>
          </a:pPr>
          <a:r>
            <a:rPr lang="ja-JP" altLang="en-US" sz="1200" b="1" dirty="0">
              <a:latin typeface="Meiryo UI" panose="020B0604030504040204" pitchFamily="50" charset="-128"/>
              <a:ea typeface="Meiryo UI" panose="020B0604030504040204" pitchFamily="50" charset="-128"/>
            </a:rPr>
            <a:t>ご自身の学年：</a:t>
          </a:r>
          <a:endParaRPr lang="en-US" altLang="ja-JP" sz="1200" b="1" dirty="0">
            <a:latin typeface="Meiryo UI" panose="020B0604030504040204" pitchFamily="50" charset="-128"/>
            <a:ea typeface="Meiryo UI" panose="020B0604030504040204" pitchFamily="50" charset="-128"/>
          </a:endParaRPr>
        </a:p>
        <a:p>
          <a:pPr algn="l" rtl="0">
            <a:lnSpc>
              <a:spcPts val="800"/>
            </a:lnSpc>
          </a:pPr>
          <a:r>
            <a:rPr lang="ja-JP" altLang="en-US" sz="1200" b="1" u="sng" dirty="0">
              <a:latin typeface="Meiryo UI" panose="020B0604030504040204" pitchFamily="50" charset="-128"/>
              <a:ea typeface="Meiryo UI" panose="020B0604030504040204" pitchFamily="50" charset="-128"/>
            </a:rPr>
            <a:t>　　　　　　　</a:t>
          </a:r>
          <a:endParaRPr lang="en-US" altLang="ja-JP" sz="1200" b="1" u="sng" dirty="0">
            <a:latin typeface="Meiryo UI" panose="020B0604030504040204" pitchFamily="50" charset="-128"/>
            <a:ea typeface="Meiryo UI" panose="020B0604030504040204" pitchFamily="50" charset="-128"/>
          </a:endParaRPr>
        </a:p>
        <a:p>
          <a:pPr algn="l" rtl="0">
            <a:lnSpc>
              <a:spcPts val="800"/>
            </a:lnSpc>
          </a:pPr>
          <a:r>
            <a:rPr lang="ja-JP" altLang="en-US" sz="1200" b="1" dirty="0">
              <a:solidFill>
                <a:srgbClr val="FF0000"/>
              </a:solidFill>
              <a:latin typeface="Meiryo UI" panose="020B0604030504040204" pitchFamily="50" charset="-128"/>
              <a:ea typeface="Meiryo UI" panose="020B0604030504040204" pitchFamily="50" charset="-128"/>
            </a:rPr>
            <a:t>ご自身の英検取得級：</a:t>
          </a:r>
          <a:endParaRPr lang="ja" sz="1200" b="1"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E80CA270-6C90-4E17-ACEA-46B56AD54DD1}">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現行通りで行われる最後の試験</a:t>
          </a:r>
          <a:endParaRPr lang="ja" b="1" dirty="0">
            <a:solidFill>
              <a:srgbClr val="FF0000"/>
            </a:solidFill>
            <a:latin typeface="Meiryo UI" panose="020B0604030504040204" pitchFamily="50" charset="-128"/>
            <a:ea typeface="Meiryo UI" panose="020B0604030504040204" pitchFamily="50" charset="-128"/>
          </a:endParaRPr>
        </a:p>
      </dgm:t>
    </dgm:pt>
    <dgm:pt modelId="{7EEC8067-96EF-4BE0-8BE3-BA59ED78A31F}" type="parTrans" cxnId="{2DC28DF8-5C1B-4F53-A4C1-D5B63FB54BAF}">
      <dgm:prSet/>
      <dgm:spPr/>
      <dgm:t>
        <a:bodyPr rtlCol="0"/>
        <a:lstStyle/>
        <a:p>
          <a:pPr rtl="0"/>
          <a:endParaRPr lang="en-US"/>
        </a:p>
      </dgm:t>
    </dgm:pt>
    <dgm:pt modelId="{1AFE46E5-6B07-4894-8ECB-21BD7E7B8AF1}" type="sibTrans" cxnId="{2DC28DF8-5C1B-4F53-A4C1-D5B63FB54BAF}">
      <dgm:prSet/>
      <dgm:spPr/>
      <dgm:t>
        <a:bodyPr rtlCol="0"/>
        <a:lstStyle/>
        <a:p>
          <a:pPr rtl="0"/>
          <a:endParaRPr lang="en-US"/>
        </a:p>
      </dgm:t>
    </dgm:pt>
    <dgm:pt modelId="{09C152DA-7620-4852-8162-A77EC3609F3F}">
      <dgm:prSet/>
      <dgm:spPr/>
      <dgm:t>
        <a:bodyPr rtlCol="0"/>
        <a:lstStyle/>
        <a:p>
          <a:pPr rtl="0"/>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年度</a:t>
          </a:r>
          <a:r>
            <a:rPr lang="ja-JP" altLang="en-US" b="1" dirty="0">
              <a:solidFill>
                <a:srgbClr val="FF0000"/>
              </a:solidFill>
              <a:latin typeface="Meiryo UI" panose="020B0604030504040204" pitchFamily="50" charset="-128"/>
              <a:ea typeface="Meiryo UI" panose="020B0604030504040204" pitchFamily="50" charset="-128"/>
            </a:rPr>
            <a:t>（　　　　年生）</a:t>
          </a:r>
          <a:endParaRPr lang="ja" b="1" dirty="0">
            <a:solidFill>
              <a:srgbClr val="FF0000"/>
            </a:solidFill>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新形式スタート</a:t>
          </a:r>
          <a:endParaRPr lang="en-US" altLang="ja-JP" b="1" dirty="0">
            <a:latin typeface="Meiryo UI" panose="020B0604030504040204" pitchFamily="50" charset="-128"/>
            <a:ea typeface="Meiryo UI" panose="020B0604030504040204" pitchFamily="50" charset="-128"/>
          </a:endParaRPr>
        </a:p>
        <a:p>
          <a:pPr rtl="0">
            <a:lnSpc>
              <a:spcPts val="800"/>
            </a:lnSpc>
          </a:pPr>
          <a:r>
            <a:rPr lang="ja-JP" altLang="en-US" b="1" dirty="0">
              <a:latin typeface="Meiryo UI" panose="020B0604030504040204" pitchFamily="50" charset="-128"/>
              <a:ea typeface="Meiryo UI" panose="020B0604030504040204" pitchFamily="50" charset="-128"/>
            </a:rPr>
            <a:t>難易度が上がり合格しずらくなる</a:t>
          </a:r>
          <a:endParaRPr lang="en-US" altLang="ja-JP" b="1" dirty="0">
            <a:latin typeface="Meiryo UI" panose="020B0604030504040204" pitchFamily="50" charset="-128"/>
            <a:ea typeface="Meiryo UI" panose="020B0604030504040204" pitchFamily="50" charset="-128"/>
          </a:endParaRPr>
        </a:p>
        <a:p>
          <a:pPr rtl="0">
            <a:lnSpc>
              <a:spcPts val="800"/>
            </a:lnSpc>
          </a:pP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総合力の底上げ・新形式対応が鍵</a:t>
          </a:r>
          <a:endParaRPr lang="ja" b="1" dirty="0">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custScaleX="86304">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dgm:presLayoutVars>
          <dgm:bulletEnabled val="1"/>
        </dgm:presLayoutVars>
      </dgm:prSet>
      <dgm:spPr/>
    </dgm:pt>
    <dgm:pt modelId="{122B38A3-0442-4747-820C-1F37877E2B0E}" type="pres">
      <dgm:prSet presAssocID="{8DB5D7D5-6A1C-4ABC-8850-759A9D876047}" presName="ConnectLine1" presStyleLbl="sibTrans1D1" presStyleIdx="0" presStyleCnt="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NeighborX="18206"/>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custScaleX="83911" custLinFactNeighborX="-13662">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custScaleX="81074">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accent1">
              <a:shade val="90000"/>
              <a:hueOff val="140199"/>
              <a:satOff val="2886"/>
              <a:lumOff val="12346"/>
              <a:alphaOff val="0"/>
            </a:schemeClr>
          </a:solidFill>
          <a:prstDash val="dash"/>
        </a:ln>
        <a:effectLst/>
      </dgm:spPr>
    </dgm:pt>
    <dgm:pt modelId="{E1220EDB-B75C-43A5-B862-97E4C09130A7}" type="pres">
      <dgm:prSet presAssocID="{C5146535-FD3D-4589-98A3-623B8DA4B8DB}" presName="ConnectLineEnd1" presStyleLbl="lnNode1" presStyleIdx="1" presStyleCnt="3" custLinFactNeighborX="18206"/>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custScaleX="140845">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custLinFactNeighborY="1040">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custLinFactNeighborX="18206"/>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E13585A2-54F2-486A-B317-F4D6AF7E83B9}" type="presOf" srcId="{E80CA270-6C90-4E17-ACEA-46B56AD54DD1}" destId="{DF65791B-462E-4589-B98D-F60587330CA8}"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2DC28DF8-5C1B-4F53-A4C1-D5B63FB54BAF}" srcId="{C5146535-FD3D-4589-98A3-623B8DA4B8DB}" destId="{E80CA270-6C90-4E17-ACEA-46B56AD54DD1}" srcOrd="0" destOrd="0" parTransId="{7EEC8067-96EF-4BE0-8BE3-BA59ED78A31F}" sibTransId="{1AFE46E5-6B07-4894-8ECB-21BD7E7B8AF1}"/>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年度</a:t>
          </a:r>
          <a:r>
            <a:rPr lang="ja-JP" altLang="en-US" b="1" dirty="0">
              <a:solidFill>
                <a:srgbClr val="FF0000"/>
              </a:solidFill>
              <a:latin typeface="Meiryo UI" panose="020B0604030504040204" pitchFamily="50" charset="-128"/>
              <a:ea typeface="Meiryo UI" panose="020B0604030504040204" pitchFamily="50" charset="-128"/>
            </a:rPr>
            <a:t>（　　　　年生）</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新級の増設（準</a:t>
          </a:r>
          <a:r>
            <a:rPr lang="en-US" altLang="ja-JP" b="1" dirty="0">
              <a:latin typeface="Meiryo UI" panose="020B0604030504040204" pitchFamily="50" charset="-128"/>
              <a:ea typeface="Meiryo UI" panose="020B0604030504040204" pitchFamily="50" charset="-128"/>
            </a:rPr>
            <a:t>2</a:t>
          </a:r>
          <a:r>
            <a:rPr lang="ja-JP" altLang="en-US" b="1" dirty="0">
              <a:latin typeface="Meiryo UI" panose="020B0604030504040204" pitchFamily="50" charset="-128"/>
              <a:ea typeface="Meiryo UI" panose="020B0604030504040204" pitchFamily="50" charset="-128"/>
            </a:rPr>
            <a:t>級と</a:t>
          </a:r>
          <a:r>
            <a:rPr lang="en-US" altLang="ja-JP" b="1" dirty="0">
              <a:latin typeface="Meiryo UI" panose="020B0604030504040204" pitchFamily="50" charset="-128"/>
              <a:ea typeface="Meiryo UI" panose="020B0604030504040204" pitchFamily="50" charset="-128"/>
            </a:rPr>
            <a:t>2</a:t>
          </a:r>
          <a:r>
            <a:rPr lang="ja-JP" altLang="en-US" b="1" dirty="0">
              <a:latin typeface="Meiryo UI" panose="020B0604030504040204" pitchFamily="50" charset="-128"/>
              <a:ea typeface="Meiryo UI" panose="020B0604030504040204" pitchFamily="50" charset="-128"/>
            </a:rPr>
            <a:t>級の間）</a:t>
          </a:r>
          <a:endParaRPr lang="en-US" altLang="ja-JP" b="1" dirty="0">
            <a:latin typeface="Meiryo UI" panose="020B0604030504040204" pitchFamily="50" charset="-128"/>
            <a:ea typeface="Meiryo UI" panose="020B0604030504040204" pitchFamily="50" charset="-128"/>
          </a:endParaRPr>
        </a:p>
        <a:p>
          <a:pPr rtl="0">
            <a:lnSpc>
              <a:spcPts val="800"/>
            </a:lnSpc>
          </a:pPr>
          <a:r>
            <a:rPr lang="en-US" altLang="ja-JP" b="1" dirty="0">
              <a:solidFill>
                <a:srgbClr val="FF0000"/>
              </a:solidFill>
              <a:latin typeface="Meiryo UI" panose="020B0604030504040204" pitchFamily="50" charset="-128"/>
              <a:ea typeface="Meiryo UI" panose="020B0604030504040204" pitchFamily="50" charset="-128"/>
            </a:rPr>
            <a:t>※2024</a:t>
          </a:r>
          <a:r>
            <a:rPr lang="ja-JP" altLang="en-US" b="1" dirty="0">
              <a:solidFill>
                <a:srgbClr val="FF0000"/>
              </a:solidFill>
              <a:latin typeface="Meiryo UI" panose="020B0604030504040204" pitchFamily="50" charset="-128"/>
              <a:ea typeface="Meiryo UI" panose="020B0604030504040204" pitchFamily="50" charset="-128"/>
            </a:rPr>
            <a:t>年までに</a:t>
          </a:r>
          <a:r>
            <a:rPr lang="en-US" altLang="ja-JP" b="1" dirty="0">
              <a:solidFill>
                <a:srgbClr val="FF0000"/>
              </a:solidFill>
              <a:latin typeface="Meiryo UI" panose="020B0604030504040204" pitchFamily="50" charset="-128"/>
              <a:ea typeface="Meiryo UI" panose="020B0604030504040204" pitchFamily="50" charset="-128"/>
            </a:rPr>
            <a:t>2</a:t>
          </a:r>
          <a:r>
            <a:rPr lang="ja-JP" altLang="en-US" b="1" dirty="0">
              <a:solidFill>
                <a:srgbClr val="FF0000"/>
              </a:solidFill>
              <a:latin typeface="Meiryo UI" panose="020B0604030504040204" pitchFamily="50" charset="-128"/>
              <a:ea typeface="Meiryo UI" panose="020B0604030504040204" pitchFamily="50" charset="-128"/>
            </a:rPr>
            <a:t>級を取っておかなければ</a:t>
          </a:r>
          <a:endParaRPr lang="en-US" altLang="ja-JP" b="1" dirty="0">
            <a:solidFill>
              <a:srgbClr val="FF0000"/>
            </a:solidFill>
            <a:latin typeface="Meiryo UI" panose="020B0604030504040204" pitchFamily="50" charset="-128"/>
            <a:ea typeface="Meiryo UI" panose="020B0604030504040204" pitchFamily="50" charset="-128"/>
          </a:endParaRPr>
        </a:p>
        <a:p>
          <a:pPr rtl="0">
            <a:lnSpc>
              <a:spcPts val="800"/>
            </a:lnSpc>
          </a:pPr>
          <a:r>
            <a:rPr lang="en-US" altLang="ja-JP" b="1" dirty="0">
              <a:solidFill>
                <a:srgbClr val="FF0000"/>
              </a:solidFill>
              <a:latin typeface="Meiryo UI" panose="020B0604030504040204" pitchFamily="50" charset="-128"/>
              <a:ea typeface="Meiryo UI" panose="020B0604030504040204" pitchFamily="50" charset="-128"/>
            </a:rPr>
            <a:t>2</a:t>
          </a:r>
          <a:r>
            <a:rPr lang="ja-JP" altLang="en-US" b="1" dirty="0">
              <a:solidFill>
                <a:srgbClr val="FF0000"/>
              </a:solidFill>
              <a:latin typeface="Meiryo UI" panose="020B0604030504040204" pitchFamily="50" charset="-128"/>
              <a:ea typeface="Meiryo UI" panose="020B0604030504040204" pitchFamily="50" charset="-128"/>
            </a:rPr>
            <a:t>級の前に別の級を受けることに</a:t>
          </a:r>
          <a:endParaRPr lang="ja" b="1"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custT="1"/>
      <dgm:spPr/>
      <dgm:t>
        <a:bodyPr rtlCol="0"/>
        <a:lstStyle/>
        <a:p>
          <a:pPr rtl="0"/>
          <a:r>
            <a:rPr lang="en-US" altLang="ja-JP" sz="800" dirty="0">
              <a:latin typeface="Meiryo UI" panose="020B0604030504040204" pitchFamily="50" charset="-128"/>
              <a:ea typeface="Meiryo UI" panose="020B0604030504040204" pitchFamily="50" charset="-128"/>
            </a:rPr>
            <a:t>2026</a:t>
          </a:r>
          <a:r>
            <a:rPr lang="ja-JP" altLang="en-US" sz="800" dirty="0">
              <a:latin typeface="Meiryo UI" panose="020B0604030504040204" pitchFamily="50" charset="-128"/>
              <a:ea typeface="Meiryo UI" panose="020B0604030504040204" pitchFamily="50" charset="-128"/>
            </a:rPr>
            <a:t>年度</a:t>
          </a:r>
          <a:r>
            <a:rPr lang="ja-JP" altLang="en-US" sz="800" b="1" dirty="0">
              <a:solidFill>
                <a:srgbClr val="FF0000"/>
              </a:solidFill>
              <a:latin typeface="Meiryo UI" panose="020B0604030504040204" pitchFamily="50" charset="-128"/>
              <a:ea typeface="Meiryo UI" panose="020B0604030504040204" pitchFamily="50" charset="-128"/>
            </a:rPr>
            <a:t>（　　　　年生）</a:t>
          </a:r>
          <a:endParaRPr lang="ja" sz="800"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09C152DA-7620-4852-8162-A77EC3609F3F}">
      <dgm:prSet/>
      <dgm:spPr/>
      <dgm:t>
        <a:bodyPr rtlCol="0"/>
        <a:lstStyle/>
        <a:p>
          <a:pPr rtl="0"/>
          <a:r>
            <a:rPr lang="en-US" altLang="ja-JP" dirty="0">
              <a:latin typeface="Meiryo UI" panose="020B0604030504040204" pitchFamily="50" charset="-128"/>
              <a:ea typeface="Meiryo UI" panose="020B0604030504040204" pitchFamily="50" charset="-128"/>
            </a:rPr>
            <a:t>2027</a:t>
          </a:r>
          <a:r>
            <a:rPr lang="ja-JP" altLang="en-US" dirty="0">
              <a:latin typeface="Meiryo UI" panose="020B0604030504040204" pitchFamily="50" charset="-128"/>
              <a:ea typeface="Meiryo UI" panose="020B0604030504040204" pitchFamily="50" charset="-128"/>
            </a:rPr>
            <a:t>年度</a:t>
          </a:r>
          <a:endParaRPr lang="ja" dirty="0">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en-US" altLang="ja-JP" b="0" dirty="0">
              <a:latin typeface="Meiryo UI" panose="020B0604030504040204" pitchFamily="50" charset="-128"/>
              <a:ea typeface="Meiryo UI" panose="020B0604030504040204" pitchFamily="50" charset="-128"/>
            </a:rPr>
            <a:t>2026</a:t>
          </a:r>
          <a:r>
            <a:rPr lang="ja-JP" altLang="en-US" b="0" dirty="0">
              <a:latin typeface="Meiryo UI" panose="020B0604030504040204" pitchFamily="50" charset="-128"/>
              <a:ea typeface="Meiryo UI" panose="020B0604030504040204" pitchFamily="50" charset="-128"/>
            </a:rPr>
            <a:t>年度以降にも</a:t>
          </a:r>
          <a:endParaRPr lang="en-US" altLang="ja-JP" b="0" dirty="0">
            <a:latin typeface="Meiryo UI" panose="020B0604030504040204" pitchFamily="50" charset="-128"/>
            <a:ea typeface="Meiryo UI" panose="020B0604030504040204" pitchFamily="50" charset="-128"/>
          </a:endParaRPr>
        </a:p>
        <a:p>
          <a:pPr rtl="0">
            <a:lnSpc>
              <a:spcPts val="800"/>
            </a:lnSpc>
          </a:pPr>
          <a:r>
            <a:rPr lang="ja-JP" altLang="en-US" b="0" dirty="0">
              <a:latin typeface="Meiryo UI" panose="020B0604030504040204" pitchFamily="50" charset="-128"/>
              <a:ea typeface="Meiryo UI" panose="020B0604030504040204" pitchFamily="50" charset="-128"/>
            </a:rPr>
            <a:t>さらなる変更・難化の可能性あり？</a:t>
          </a:r>
          <a:endParaRPr lang="ja" b="0" dirty="0">
            <a:solidFill>
              <a:srgbClr val="FF0000"/>
            </a:solidFill>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custScaleX="140104">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custLinFactNeighborX="24402" custLinFactNeighborY="1040">
        <dgm:presLayoutVars>
          <dgm:bulletEnabled val="1"/>
        </dgm:presLayoutVars>
      </dgm:prSet>
      <dgm:spPr/>
    </dgm:pt>
    <dgm:pt modelId="{122B38A3-0442-4747-820C-1F37877E2B0E}" type="pres">
      <dgm:prSet presAssocID="{8DB5D7D5-6A1C-4ABC-8850-759A9D876047}" presName="ConnectLine1" presStyleLbl="sibTrans1D1" presStyleIdx="0" presStyleCnt="3" custFlipHor="1" custSzX="388382" custScaleY="109224" custLinFactNeighborX="0" custLinFactNeighborY="640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X="200000" custLinFactNeighborX="236516" custLinFactNeighborY="12839"/>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custScaleX="88645" custScaleY="98334" custLinFactNeighborX="15474" custLinFactNeighborY="1112">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bg1"/>
          </a:solidFill>
          <a:prstDash val="dash"/>
        </a:ln>
        <a:effectLst/>
      </dgm:spPr>
    </dgm:pt>
    <dgm:pt modelId="{E1220EDB-B75C-43A5-B862-97E4C09130A7}" type="pres">
      <dgm:prSet presAssocID="{C5146535-FD3D-4589-98A3-623B8DA4B8DB}" presName="ConnectLineEnd1" presStyleLbl="lnNode1" presStyleIdx="1" presStyleCnt="3"/>
      <dgm:spPr>
        <a:solidFill>
          <a:schemeClr val="bg1"/>
        </a:solidFill>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custScaleX="79819">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ja-JP" altLang="en-US" dirty="0">
              <a:latin typeface="Meiryo UI" panose="020B0604030504040204" pitchFamily="50" charset="-128"/>
              <a:ea typeface="Meiryo UI" panose="020B0604030504040204" pitchFamily="50" charset="-128"/>
            </a:rPr>
            <a:t>現在</a:t>
          </a:r>
          <a:endParaRPr lang="ja" dirty="0">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custT="1"/>
      <dgm:spPr/>
      <dgm:t>
        <a:bodyPr rtlCol="0"/>
        <a:lstStyle/>
        <a:p>
          <a:pPr algn="l" rtl="0">
            <a:lnSpc>
              <a:spcPts val="800"/>
            </a:lnSpc>
          </a:pPr>
          <a:r>
            <a:rPr lang="ja-JP" altLang="en-US" sz="1200" b="1" dirty="0">
              <a:latin typeface="Meiryo UI" panose="020B0604030504040204" pitchFamily="50" charset="-128"/>
              <a:ea typeface="Meiryo UI" panose="020B0604030504040204" pitchFamily="50" charset="-128"/>
            </a:rPr>
            <a:t>ご自身の学年：中学</a:t>
          </a:r>
          <a:r>
            <a:rPr lang="en-US" altLang="ja-JP" sz="1200" b="1" dirty="0">
              <a:latin typeface="Meiryo UI" panose="020B0604030504040204" pitchFamily="50" charset="-128"/>
              <a:ea typeface="Meiryo UI" panose="020B0604030504040204" pitchFamily="50" charset="-128"/>
            </a:rPr>
            <a:t>3</a:t>
          </a:r>
          <a:r>
            <a:rPr lang="ja-JP" altLang="en-US" sz="1200" b="1" dirty="0">
              <a:latin typeface="Meiryo UI" panose="020B0604030504040204" pitchFamily="50" charset="-128"/>
              <a:ea typeface="Meiryo UI" panose="020B0604030504040204" pitchFamily="50" charset="-128"/>
            </a:rPr>
            <a:t>年</a:t>
          </a:r>
          <a:endParaRPr lang="en-US" altLang="ja-JP" sz="1200" b="1" dirty="0">
            <a:latin typeface="Meiryo UI" panose="020B0604030504040204" pitchFamily="50" charset="-128"/>
            <a:ea typeface="Meiryo UI" panose="020B0604030504040204" pitchFamily="50" charset="-128"/>
          </a:endParaRPr>
        </a:p>
        <a:p>
          <a:pPr algn="l" rtl="0">
            <a:lnSpc>
              <a:spcPts val="800"/>
            </a:lnSpc>
          </a:pPr>
          <a:r>
            <a:rPr lang="ja-JP" altLang="en-US" sz="1200" b="1" u="sng" dirty="0">
              <a:latin typeface="Meiryo UI" panose="020B0604030504040204" pitchFamily="50" charset="-128"/>
              <a:ea typeface="Meiryo UI" panose="020B0604030504040204" pitchFamily="50" charset="-128"/>
            </a:rPr>
            <a:t>　　　　　　　</a:t>
          </a:r>
          <a:endParaRPr lang="en-US" altLang="ja-JP" sz="1200" b="1" u="sng" dirty="0">
            <a:latin typeface="Meiryo UI" panose="020B0604030504040204" pitchFamily="50" charset="-128"/>
            <a:ea typeface="Meiryo UI" panose="020B0604030504040204" pitchFamily="50" charset="-128"/>
          </a:endParaRPr>
        </a:p>
        <a:p>
          <a:pPr algn="l" rtl="0">
            <a:lnSpc>
              <a:spcPts val="800"/>
            </a:lnSpc>
          </a:pPr>
          <a:r>
            <a:rPr lang="ja-JP" altLang="en-US" sz="1200" b="1" dirty="0">
              <a:solidFill>
                <a:srgbClr val="FF0000"/>
              </a:solidFill>
              <a:latin typeface="Meiryo UI" panose="020B0604030504040204" pitchFamily="50" charset="-128"/>
              <a:ea typeface="Meiryo UI" panose="020B0604030504040204" pitchFamily="50" charset="-128"/>
            </a:rPr>
            <a:t>ご自身の英検取得級：準</a:t>
          </a:r>
          <a:r>
            <a:rPr lang="en-US" altLang="ja-JP" sz="1200" b="1" dirty="0">
              <a:solidFill>
                <a:srgbClr val="FF0000"/>
              </a:solidFill>
              <a:latin typeface="Meiryo UI" panose="020B0604030504040204" pitchFamily="50" charset="-128"/>
              <a:ea typeface="Meiryo UI" panose="020B0604030504040204" pitchFamily="50" charset="-128"/>
            </a:rPr>
            <a:t>2</a:t>
          </a:r>
          <a:r>
            <a:rPr lang="ja-JP" altLang="en-US" sz="1200" b="1" dirty="0">
              <a:solidFill>
                <a:srgbClr val="FF0000"/>
              </a:solidFill>
              <a:latin typeface="Meiryo UI" panose="020B0604030504040204" pitchFamily="50" charset="-128"/>
              <a:ea typeface="Meiryo UI" panose="020B0604030504040204" pitchFamily="50" charset="-128"/>
            </a:rPr>
            <a:t>級</a:t>
          </a:r>
          <a:endParaRPr lang="ja" sz="1200" b="1"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a:t>
          </a:r>
          <a:endParaRPr lang="ja" dirty="0">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E80CA270-6C90-4E17-ACEA-46B56AD54DD1}">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現行通りで行われる最後の試験</a:t>
          </a:r>
          <a:endParaRPr lang="ja" b="1" dirty="0">
            <a:solidFill>
              <a:srgbClr val="FF0000"/>
            </a:solidFill>
            <a:latin typeface="Meiryo UI" panose="020B0604030504040204" pitchFamily="50" charset="-128"/>
            <a:ea typeface="Meiryo UI" panose="020B0604030504040204" pitchFamily="50" charset="-128"/>
          </a:endParaRPr>
        </a:p>
      </dgm:t>
    </dgm:pt>
    <dgm:pt modelId="{7EEC8067-96EF-4BE0-8BE3-BA59ED78A31F}" type="parTrans" cxnId="{2DC28DF8-5C1B-4F53-A4C1-D5B63FB54BAF}">
      <dgm:prSet/>
      <dgm:spPr/>
      <dgm:t>
        <a:bodyPr rtlCol="0"/>
        <a:lstStyle/>
        <a:p>
          <a:pPr rtl="0"/>
          <a:endParaRPr lang="en-US"/>
        </a:p>
      </dgm:t>
    </dgm:pt>
    <dgm:pt modelId="{1AFE46E5-6B07-4894-8ECB-21BD7E7B8AF1}" type="sibTrans" cxnId="{2DC28DF8-5C1B-4F53-A4C1-D5B63FB54BAF}">
      <dgm:prSet/>
      <dgm:spPr/>
      <dgm:t>
        <a:bodyPr rtlCol="0"/>
        <a:lstStyle/>
        <a:p>
          <a:pPr rtl="0"/>
          <a:endParaRPr lang="en-US"/>
        </a:p>
      </dgm:t>
    </dgm:pt>
    <dgm:pt modelId="{09C152DA-7620-4852-8162-A77EC3609F3F}">
      <dgm:prSet/>
      <dgm:spPr/>
      <dgm:t>
        <a:bodyPr rtlCol="0"/>
        <a:lstStyle/>
        <a:p>
          <a:pPr rtl="0"/>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年度</a:t>
          </a:r>
          <a:r>
            <a:rPr lang="ja-JP" altLang="en-US" b="1" dirty="0">
              <a:solidFill>
                <a:srgbClr val="FF0000"/>
              </a:solidFill>
              <a:latin typeface="Meiryo UI" panose="020B0604030504040204" pitchFamily="50" charset="-128"/>
              <a:ea typeface="Meiryo UI" panose="020B0604030504040204" pitchFamily="50" charset="-128"/>
            </a:rPr>
            <a:t>（高</a:t>
          </a:r>
          <a:r>
            <a:rPr lang="en-US" altLang="ja-JP" b="1" dirty="0">
              <a:solidFill>
                <a:srgbClr val="FF0000"/>
              </a:solidFill>
              <a:latin typeface="Meiryo UI" panose="020B0604030504040204" pitchFamily="50" charset="-128"/>
              <a:ea typeface="Meiryo UI" panose="020B0604030504040204" pitchFamily="50" charset="-128"/>
            </a:rPr>
            <a:t>1</a:t>
          </a:r>
          <a:r>
            <a:rPr lang="ja-JP" altLang="en-US" b="1" dirty="0">
              <a:solidFill>
                <a:srgbClr val="FF0000"/>
              </a:solidFill>
              <a:latin typeface="Meiryo UI" panose="020B0604030504040204" pitchFamily="50" charset="-128"/>
              <a:ea typeface="Meiryo UI" panose="020B0604030504040204" pitchFamily="50" charset="-128"/>
            </a:rPr>
            <a:t>）</a:t>
          </a:r>
          <a:endParaRPr lang="ja" b="1" dirty="0">
            <a:solidFill>
              <a:srgbClr val="FF0000"/>
            </a:solidFill>
            <a:latin typeface="Meiryo UI" panose="020B0604030504040204" pitchFamily="50" charset="-128"/>
            <a:ea typeface="Meiryo UI" panose="020B0604030504040204" pitchFamily="50" charset="-128"/>
          </a:endParaRPr>
        </a:p>
      </dgm:t>
    </dgm:pt>
    <dgm:pt modelId="{9F6D14C0-6C82-4CBD-8D6D-B0E117B6F2ED}" type="parTrans" cxnId="{23ECAC8B-17A4-4883-AA0E-06D66B7E788A}">
      <dgm:prSet/>
      <dgm:spPr/>
      <dgm:t>
        <a:bodyPr rtlCol="0"/>
        <a:lstStyle/>
        <a:p>
          <a:pPr rtl="0"/>
          <a:endParaRPr lang="en-US"/>
        </a:p>
      </dgm:t>
    </dgm:pt>
    <dgm:pt modelId="{0AE8D36D-0F0F-4206-AE39-0A2D73987B68}" type="sibTrans" cxnId="{23ECAC8B-17A4-4883-AA0E-06D66B7E788A}">
      <dgm:prSet/>
      <dgm:spPr/>
      <dgm:t>
        <a:bodyPr rtlCol="0"/>
        <a:lstStyle/>
        <a:p>
          <a:pPr rtl="0"/>
          <a:endParaRPr lang="en-US"/>
        </a:p>
      </dgm:t>
    </dgm:pt>
    <dgm:pt modelId="{6C8937BE-93F8-4DED-8538-1C601DAEBA66}">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新形式スタート</a:t>
          </a:r>
          <a:endParaRPr lang="en-US" altLang="ja-JP" b="1" dirty="0">
            <a:latin typeface="Meiryo UI" panose="020B0604030504040204" pitchFamily="50" charset="-128"/>
            <a:ea typeface="Meiryo UI" panose="020B0604030504040204" pitchFamily="50" charset="-128"/>
          </a:endParaRPr>
        </a:p>
        <a:p>
          <a:pPr rtl="0">
            <a:lnSpc>
              <a:spcPts val="800"/>
            </a:lnSpc>
          </a:pPr>
          <a:r>
            <a:rPr lang="ja-JP" altLang="en-US" b="1" dirty="0">
              <a:latin typeface="Meiryo UI" panose="020B0604030504040204" pitchFamily="50" charset="-128"/>
              <a:ea typeface="Meiryo UI" panose="020B0604030504040204" pitchFamily="50" charset="-128"/>
            </a:rPr>
            <a:t>難易度が上がり合格しずらくなる</a:t>
          </a:r>
          <a:endParaRPr lang="en-US" altLang="ja-JP" b="1" dirty="0">
            <a:latin typeface="Meiryo UI" panose="020B0604030504040204" pitchFamily="50" charset="-128"/>
            <a:ea typeface="Meiryo UI" panose="020B0604030504040204" pitchFamily="50" charset="-128"/>
          </a:endParaRPr>
        </a:p>
        <a:p>
          <a:pPr rtl="0">
            <a:lnSpc>
              <a:spcPts val="800"/>
            </a:lnSpc>
          </a:pP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総合力の底上げ・新形式対応が鍵</a:t>
          </a:r>
          <a:endParaRPr lang="ja" b="1" dirty="0">
            <a:latin typeface="Meiryo UI" panose="020B0604030504040204" pitchFamily="50" charset="-128"/>
            <a:ea typeface="Meiryo UI" panose="020B0604030504040204" pitchFamily="50" charset="-128"/>
          </a:endParaRPr>
        </a:p>
      </dgm:t>
    </dgm:pt>
    <dgm:pt modelId="{77D169C6-D77F-456D-B18B-D7BE016AD87A}" type="parTrans" cxnId="{FAA8D3DD-12E8-457D-9144-B037C5678347}">
      <dgm:prSet/>
      <dgm:spPr/>
      <dgm:t>
        <a:bodyPr rtlCol="0"/>
        <a:lstStyle/>
        <a:p>
          <a:pPr rtl="0"/>
          <a:endParaRPr lang="en-US"/>
        </a:p>
      </dgm:t>
    </dgm:pt>
    <dgm:pt modelId="{A97BE953-FA9D-4BA6-A92C-494DB1F3BA59}" type="sibTrans" cxnId="{FAA8D3DD-12E8-457D-9144-B037C5678347}">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custScaleX="86304">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dgm:presLayoutVars>
          <dgm:bulletEnabled val="1"/>
        </dgm:presLayoutVars>
      </dgm:prSet>
      <dgm:spPr/>
    </dgm:pt>
    <dgm:pt modelId="{122B38A3-0442-4747-820C-1F37877E2B0E}" type="pres">
      <dgm:prSet presAssocID="{8DB5D7D5-6A1C-4ABC-8850-759A9D876047}" presName="ConnectLine1" presStyleLbl="sibTrans1D1" presStyleIdx="0" presStyleCnt="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NeighborX="18206"/>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custScaleX="83911" custLinFactNeighborX="-13662">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custScaleX="81074">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accent1">
              <a:shade val="90000"/>
              <a:hueOff val="140199"/>
              <a:satOff val="2886"/>
              <a:lumOff val="12346"/>
              <a:alphaOff val="0"/>
            </a:schemeClr>
          </a:solidFill>
          <a:prstDash val="dash"/>
        </a:ln>
        <a:effectLst/>
      </dgm:spPr>
    </dgm:pt>
    <dgm:pt modelId="{E1220EDB-B75C-43A5-B862-97E4C09130A7}" type="pres">
      <dgm:prSet presAssocID="{C5146535-FD3D-4589-98A3-623B8DA4B8DB}" presName="ConnectLineEnd1" presStyleLbl="lnNode1" presStyleIdx="1" presStyleCnt="3" custLinFactNeighborX="18206"/>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custScaleX="140845">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custLinFactNeighborY="1040">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custLinFactNeighborX="18206"/>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E13585A2-54F2-486A-B317-F4D6AF7E83B9}" type="presOf" srcId="{E80CA270-6C90-4E17-ACEA-46B56AD54DD1}" destId="{DF65791B-462E-4589-B98D-F60587330CA8}"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2DC28DF8-5C1B-4F53-A4C1-D5B63FB54BAF}" srcId="{C5146535-FD3D-4589-98A3-623B8DA4B8DB}" destId="{E80CA270-6C90-4E17-ACEA-46B56AD54DD1}" srcOrd="0" destOrd="0" parTransId="{7EEC8067-96EF-4BE0-8BE3-BA59ED78A31F}" sibTransId="{1AFE46E5-6B07-4894-8ECB-21BD7E7B8AF1}"/>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rtlCol="0"/>
        <a:lstStyle/>
        <a:p>
          <a:pPr rtl="0"/>
          <a:endParaRPr lang="en-US"/>
        </a:p>
      </dgm:t>
    </dgm:pt>
    <dgm:pt modelId="{8DB5D7D5-6A1C-4ABC-8850-759A9D876047}">
      <dgm:prSet/>
      <dgm:spPr/>
      <dgm:t>
        <a:bodyPr rtlCol="0"/>
        <a:lstStyle/>
        <a:p>
          <a:pPr rtl="0"/>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年度</a:t>
          </a:r>
          <a:r>
            <a:rPr lang="ja-JP" altLang="en-US" b="1" dirty="0">
              <a:solidFill>
                <a:srgbClr val="FF0000"/>
              </a:solidFill>
              <a:latin typeface="Meiryo UI" panose="020B0604030504040204" pitchFamily="50" charset="-128"/>
              <a:ea typeface="Meiryo UI" panose="020B0604030504040204" pitchFamily="50" charset="-128"/>
            </a:rPr>
            <a:t>（高</a:t>
          </a:r>
          <a:r>
            <a:rPr lang="en-US" altLang="ja-JP" b="1" dirty="0">
              <a:solidFill>
                <a:srgbClr val="FF0000"/>
              </a:solidFill>
              <a:latin typeface="Meiryo UI" panose="020B0604030504040204" pitchFamily="50" charset="-128"/>
              <a:ea typeface="Meiryo UI" panose="020B0604030504040204" pitchFamily="50" charset="-128"/>
            </a:rPr>
            <a:t>2</a:t>
          </a:r>
          <a:r>
            <a:rPr lang="ja-JP" altLang="en-US" b="1" dirty="0">
              <a:solidFill>
                <a:srgbClr val="FF0000"/>
              </a:solidFill>
              <a:latin typeface="Meiryo UI" panose="020B0604030504040204" pitchFamily="50" charset="-128"/>
              <a:ea typeface="Meiryo UI" panose="020B0604030504040204" pitchFamily="50" charset="-128"/>
            </a:rPr>
            <a:t>）</a:t>
          </a:r>
          <a:endParaRPr lang="ja" b="1" dirty="0">
            <a:solidFill>
              <a:srgbClr val="FF0000"/>
            </a:solidFill>
            <a:latin typeface="Meiryo UI" panose="020B0604030504040204" pitchFamily="50" charset="-128"/>
            <a:ea typeface="Meiryo UI" panose="020B0604030504040204" pitchFamily="50" charset="-128"/>
          </a:endParaRPr>
        </a:p>
      </dgm:t>
    </dgm:pt>
    <dgm:pt modelId="{D8874F40-D7B0-41DE-BB6F-A6014FEAB2D7}" type="parTrans" cxnId="{C5202EE1-10E9-4076-9D55-9E0CF8B152AF}">
      <dgm:prSet/>
      <dgm:spPr/>
      <dgm:t>
        <a:bodyPr rtlCol="0"/>
        <a:lstStyle/>
        <a:p>
          <a:pPr rtl="0"/>
          <a:endParaRPr lang="en-US"/>
        </a:p>
      </dgm:t>
    </dgm:pt>
    <dgm:pt modelId="{BD6E0A2E-99C8-4F5A-971A-CD211D1099FF}" type="sibTrans" cxnId="{C5202EE1-10E9-4076-9D55-9E0CF8B152AF}">
      <dgm:prSet/>
      <dgm:spPr/>
      <dgm:t>
        <a:bodyPr rtlCol="0"/>
        <a:lstStyle/>
        <a:p>
          <a:pPr rtl="0"/>
          <a:endParaRPr lang="en-US"/>
        </a:p>
      </dgm:t>
    </dgm:pt>
    <dgm:pt modelId="{96262926-A67D-4E4E-9515-5EBC67F0B634}">
      <dgm:prSet/>
      <dgm:spPr/>
      <dgm:t>
        <a:bodyPr rtlCol="0"/>
        <a:lstStyle/>
        <a:p>
          <a:pPr rtl="0">
            <a:lnSpc>
              <a:spcPts val="800"/>
            </a:lnSpc>
          </a:pPr>
          <a:r>
            <a:rPr lang="ja-JP" altLang="en-US" b="1" dirty="0">
              <a:latin typeface="Meiryo UI" panose="020B0604030504040204" pitchFamily="50" charset="-128"/>
              <a:ea typeface="Meiryo UI" panose="020B0604030504040204" pitchFamily="50" charset="-128"/>
            </a:rPr>
            <a:t>新級の増設（準</a:t>
          </a:r>
          <a:r>
            <a:rPr lang="en-US" altLang="ja-JP" b="1" dirty="0">
              <a:latin typeface="Meiryo UI" panose="020B0604030504040204" pitchFamily="50" charset="-128"/>
              <a:ea typeface="Meiryo UI" panose="020B0604030504040204" pitchFamily="50" charset="-128"/>
            </a:rPr>
            <a:t>2</a:t>
          </a:r>
          <a:r>
            <a:rPr lang="ja-JP" altLang="en-US" b="1" dirty="0">
              <a:latin typeface="Meiryo UI" panose="020B0604030504040204" pitchFamily="50" charset="-128"/>
              <a:ea typeface="Meiryo UI" panose="020B0604030504040204" pitchFamily="50" charset="-128"/>
            </a:rPr>
            <a:t>級と</a:t>
          </a:r>
          <a:r>
            <a:rPr lang="en-US" altLang="ja-JP" b="1" dirty="0">
              <a:latin typeface="Meiryo UI" panose="020B0604030504040204" pitchFamily="50" charset="-128"/>
              <a:ea typeface="Meiryo UI" panose="020B0604030504040204" pitchFamily="50" charset="-128"/>
            </a:rPr>
            <a:t>2</a:t>
          </a:r>
          <a:r>
            <a:rPr lang="ja-JP" altLang="en-US" b="1" dirty="0">
              <a:latin typeface="Meiryo UI" panose="020B0604030504040204" pitchFamily="50" charset="-128"/>
              <a:ea typeface="Meiryo UI" panose="020B0604030504040204" pitchFamily="50" charset="-128"/>
            </a:rPr>
            <a:t>級の間）</a:t>
          </a:r>
          <a:endParaRPr lang="en-US" altLang="ja-JP" b="1" dirty="0">
            <a:latin typeface="Meiryo UI" panose="020B0604030504040204" pitchFamily="50" charset="-128"/>
            <a:ea typeface="Meiryo UI" panose="020B0604030504040204" pitchFamily="50" charset="-128"/>
          </a:endParaRPr>
        </a:p>
        <a:p>
          <a:pPr rtl="0">
            <a:lnSpc>
              <a:spcPts val="800"/>
            </a:lnSpc>
          </a:pPr>
          <a:r>
            <a:rPr lang="en-US" altLang="ja-JP" b="1" dirty="0">
              <a:solidFill>
                <a:srgbClr val="FF0000"/>
              </a:solidFill>
              <a:latin typeface="Meiryo UI" panose="020B0604030504040204" pitchFamily="50" charset="-128"/>
              <a:ea typeface="Meiryo UI" panose="020B0604030504040204" pitchFamily="50" charset="-128"/>
            </a:rPr>
            <a:t>※2024</a:t>
          </a:r>
          <a:r>
            <a:rPr lang="ja-JP" altLang="en-US" b="1" dirty="0">
              <a:solidFill>
                <a:srgbClr val="FF0000"/>
              </a:solidFill>
              <a:latin typeface="Meiryo UI" panose="020B0604030504040204" pitchFamily="50" charset="-128"/>
              <a:ea typeface="Meiryo UI" panose="020B0604030504040204" pitchFamily="50" charset="-128"/>
            </a:rPr>
            <a:t>年までに</a:t>
          </a:r>
          <a:r>
            <a:rPr lang="en-US" altLang="ja-JP" b="1" dirty="0">
              <a:solidFill>
                <a:srgbClr val="FF0000"/>
              </a:solidFill>
              <a:latin typeface="Meiryo UI" panose="020B0604030504040204" pitchFamily="50" charset="-128"/>
              <a:ea typeface="Meiryo UI" panose="020B0604030504040204" pitchFamily="50" charset="-128"/>
            </a:rPr>
            <a:t>2</a:t>
          </a:r>
          <a:r>
            <a:rPr lang="ja-JP" altLang="en-US" b="1" dirty="0">
              <a:solidFill>
                <a:srgbClr val="FF0000"/>
              </a:solidFill>
              <a:latin typeface="Meiryo UI" panose="020B0604030504040204" pitchFamily="50" charset="-128"/>
              <a:ea typeface="Meiryo UI" panose="020B0604030504040204" pitchFamily="50" charset="-128"/>
            </a:rPr>
            <a:t>級を取っておかなければ</a:t>
          </a:r>
          <a:endParaRPr lang="en-US" altLang="ja-JP" b="1" dirty="0">
            <a:solidFill>
              <a:srgbClr val="FF0000"/>
            </a:solidFill>
            <a:latin typeface="Meiryo UI" panose="020B0604030504040204" pitchFamily="50" charset="-128"/>
            <a:ea typeface="Meiryo UI" panose="020B0604030504040204" pitchFamily="50" charset="-128"/>
          </a:endParaRPr>
        </a:p>
        <a:p>
          <a:pPr rtl="0">
            <a:lnSpc>
              <a:spcPts val="800"/>
            </a:lnSpc>
          </a:pPr>
          <a:r>
            <a:rPr lang="en-US" altLang="ja-JP" b="1" dirty="0">
              <a:solidFill>
                <a:srgbClr val="FF0000"/>
              </a:solidFill>
              <a:latin typeface="Meiryo UI" panose="020B0604030504040204" pitchFamily="50" charset="-128"/>
              <a:ea typeface="Meiryo UI" panose="020B0604030504040204" pitchFamily="50" charset="-128"/>
            </a:rPr>
            <a:t>2</a:t>
          </a:r>
          <a:r>
            <a:rPr lang="ja-JP" altLang="en-US" b="1" dirty="0">
              <a:solidFill>
                <a:srgbClr val="FF0000"/>
              </a:solidFill>
              <a:latin typeface="Meiryo UI" panose="020B0604030504040204" pitchFamily="50" charset="-128"/>
              <a:ea typeface="Meiryo UI" panose="020B0604030504040204" pitchFamily="50" charset="-128"/>
            </a:rPr>
            <a:t>級の前に別の級を受けることに</a:t>
          </a:r>
          <a:endParaRPr lang="ja" b="1" dirty="0">
            <a:solidFill>
              <a:srgbClr val="FF0000"/>
            </a:solidFill>
            <a:latin typeface="Meiryo UI" panose="020B0604030504040204" pitchFamily="50" charset="-128"/>
            <a:ea typeface="Meiryo UI" panose="020B0604030504040204" pitchFamily="50" charset="-128"/>
          </a:endParaRPr>
        </a:p>
      </dgm:t>
    </dgm:pt>
    <dgm:pt modelId="{EC74E552-C501-4B0E-9400-E8B410F53D50}" type="parTrans" cxnId="{8C5B110A-FBC3-4CBF-BED2-413E87D4DAD5}">
      <dgm:prSet/>
      <dgm:spPr/>
      <dgm:t>
        <a:bodyPr rtlCol="0"/>
        <a:lstStyle/>
        <a:p>
          <a:pPr rtl="0"/>
          <a:endParaRPr lang="en-US"/>
        </a:p>
      </dgm:t>
    </dgm:pt>
    <dgm:pt modelId="{1DA7ACEB-F642-43C1-BCB5-F580B9B985B9}" type="sibTrans" cxnId="{8C5B110A-FBC3-4CBF-BED2-413E87D4DAD5}">
      <dgm:prSet/>
      <dgm:spPr/>
      <dgm:t>
        <a:bodyPr rtlCol="0"/>
        <a:lstStyle/>
        <a:p>
          <a:pPr rtl="0"/>
          <a:endParaRPr lang="en-US"/>
        </a:p>
      </dgm:t>
    </dgm:pt>
    <dgm:pt modelId="{C5146535-FD3D-4589-98A3-623B8DA4B8DB}">
      <dgm:prSet/>
      <dgm:spPr/>
      <dgm:t>
        <a:bodyPr rtlCol="0"/>
        <a:lstStyle/>
        <a:p>
          <a:pPr rtl="0"/>
          <a:r>
            <a:rPr lang="en-US" altLang="ja-JP" dirty="0">
              <a:latin typeface="Meiryo UI" panose="020B0604030504040204" pitchFamily="50" charset="-128"/>
              <a:ea typeface="Meiryo UI" panose="020B0604030504040204" pitchFamily="50" charset="-128"/>
            </a:rPr>
            <a:t>2026</a:t>
          </a:r>
          <a:r>
            <a:rPr lang="ja-JP" altLang="en-US" dirty="0">
              <a:latin typeface="Meiryo UI" panose="020B0604030504040204" pitchFamily="50" charset="-128"/>
              <a:ea typeface="Meiryo UI" panose="020B0604030504040204" pitchFamily="50" charset="-128"/>
            </a:rPr>
            <a:t>年度</a:t>
          </a:r>
          <a:r>
            <a:rPr lang="ja-JP" altLang="en-US" b="1" dirty="0">
              <a:solidFill>
                <a:srgbClr val="FF0000"/>
              </a:solidFill>
              <a:latin typeface="Meiryo UI" panose="020B0604030504040204" pitchFamily="50" charset="-128"/>
              <a:ea typeface="Meiryo UI" panose="020B0604030504040204" pitchFamily="50" charset="-128"/>
            </a:rPr>
            <a:t>（高</a:t>
          </a:r>
          <a:r>
            <a:rPr lang="en-US" altLang="ja-JP" b="1" dirty="0">
              <a:solidFill>
                <a:srgbClr val="FF0000"/>
              </a:solidFill>
              <a:latin typeface="Meiryo UI" panose="020B0604030504040204" pitchFamily="50" charset="-128"/>
              <a:ea typeface="Meiryo UI" panose="020B0604030504040204" pitchFamily="50" charset="-128"/>
            </a:rPr>
            <a:t>3</a:t>
          </a:r>
          <a:r>
            <a:rPr lang="ja-JP" altLang="en-US" b="1" dirty="0">
              <a:solidFill>
                <a:srgbClr val="FF0000"/>
              </a:solidFill>
              <a:latin typeface="Meiryo UI" panose="020B0604030504040204" pitchFamily="50" charset="-128"/>
              <a:ea typeface="Meiryo UI" panose="020B0604030504040204" pitchFamily="50" charset="-128"/>
            </a:rPr>
            <a:t>）</a:t>
          </a:r>
          <a:endParaRPr lang="ja" b="1" dirty="0">
            <a:solidFill>
              <a:srgbClr val="FF0000"/>
            </a:solidFill>
            <a:latin typeface="Meiryo UI" panose="020B0604030504040204" pitchFamily="50" charset="-128"/>
            <a:ea typeface="Meiryo UI" panose="020B0604030504040204" pitchFamily="50" charset="-128"/>
          </a:endParaRPr>
        </a:p>
      </dgm:t>
    </dgm:pt>
    <dgm:pt modelId="{20848F78-EC70-4162-96CE-CC68006930F0}" type="parTrans" cxnId="{8EBF857E-7408-4941-91E4-293B0F59EEF7}">
      <dgm:prSet/>
      <dgm:spPr/>
      <dgm:t>
        <a:bodyPr rtlCol="0"/>
        <a:lstStyle/>
        <a:p>
          <a:pPr rtl="0"/>
          <a:endParaRPr lang="en-US"/>
        </a:p>
      </dgm:t>
    </dgm:pt>
    <dgm:pt modelId="{7A3CCAF8-AC3A-401E-AEDD-44BBC1AA9C31}" type="sibTrans" cxnId="{8EBF857E-7408-4941-91E4-293B0F59EEF7}">
      <dgm:prSet/>
      <dgm:spPr/>
      <dgm:t>
        <a:bodyPr rtlCol="0"/>
        <a:lstStyle/>
        <a:p>
          <a:pPr rtl="0"/>
          <a:endParaRPr lang="en-US"/>
        </a:p>
      </dgm:t>
    </dgm:pt>
    <dgm:pt modelId="{6C8937BE-93F8-4DED-8538-1C601DAEBA66}">
      <dgm:prSet/>
      <dgm:spPr/>
      <dgm:t>
        <a:bodyPr rtlCol="0"/>
        <a:lstStyle/>
        <a:p>
          <a:pPr rtl="0">
            <a:lnSpc>
              <a:spcPts val="800"/>
            </a:lnSpc>
          </a:pPr>
          <a:r>
            <a:rPr lang="en-US" altLang="ja-JP" b="0" dirty="0">
              <a:latin typeface="Meiryo UI" panose="020B0604030504040204" pitchFamily="50" charset="-128"/>
              <a:ea typeface="Meiryo UI" panose="020B0604030504040204" pitchFamily="50" charset="-128"/>
            </a:rPr>
            <a:t>2026</a:t>
          </a:r>
          <a:r>
            <a:rPr lang="ja-JP" altLang="en-US" b="0" dirty="0">
              <a:latin typeface="Meiryo UI" panose="020B0604030504040204" pitchFamily="50" charset="-128"/>
              <a:ea typeface="Meiryo UI" panose="020B0604030504040204" pitchFamily="50" charset="-128"/>
            </a:rPr>
            <a:t>年度以降にも</a:t>
          </a:r>
          <a:endParaRPr lang="en-US" altLang="ja-JP" b="0" dirty="0">
            <a:latin typeface="Meiryo UI" panose="020B0604030504040204" pitchFamily="50" charset="-128"/>
            <a:ea typeface="Meiryo UI" panose="020B0604030504040204" pitchFamily="50" charset="-128"/>
          </a:endParaRPr>
        </a:p>
        <a:p>
          <a:pPr rtl="0">
            <a:lnSpc>
              <a:spcPts val="800"/>
            </a:lnSpc>
          </a:pPr>
          <a:r>
            <a:rPr lang="ja-JP" altLang="en-US" b="0" dirty="0">
              <a:latin typeface="Meiryo UI" panose="020B0604030504040204" pitchFamily="50" charset="-128"/>
              <a:ea typeface="Meiryo UI" panose="020B0604030504040204" pitchFamily="50" charset="-128"/>
            </a:rPr>
            <a:t>さらなる変更・難化の可能性あり？</a:t>
          </a:r>
          <a:endParaRPr lang="ja" b="0" dirty="0">
            <a:solidFill>
              <a:srgbClr val="FF0000"/>
            </a:solidFill>
            <a:latin typeface="Meiryo UI" panose="020B0604030504040204" pitchFamily="50" charset="-128"/>
            <a:ea typeface="Meiryo UI" panose="020B0604030504040204" pitchFamily="50" charset="-128"/>
          </a:endParaRPr>
        </a:p>
      </dgm:t>
    </dgm:pt>
    <dgm:pt modelId="{A97BE953-FA9D-4BA6-A92C-494DB1F3BA59}" type="sibTrans" cxnId="{FAA8D3DD-12E8-457D-9144-B037C5678347}">
      <dgm:prSet/>
      <dgm:spPr/>
      <dgm:t>
        <a:bodyPr rtlCol="0"/>
        <a:lstStyle/>
        <a:p>
          <a:pPr rtl="0"/>
          <a:endParaRPr lang="en-US"/>
        </a:p>
      </dgm:t>
    </dgm:pt>
    <dgm:pt modelId="{77D169C6-D77F-456D-B18B-D7BE016AD87A}" type="parTrans" cxnId="{FAA8D3DD-12E8-457D-9144-B037C5678347}">
      <dgm:prSet/>
      <dgm:spPr/>
      <dgm:t>
        <a:bodyPr rtlCol="0"/>
        <a:lstStyle/>
        <a:p>
          <a:pPr rtl="0"/>
          <a:endParaRPr lang="en-US"/>
        </a:p>
      </dgm:t>
    </dgm:pt>
    <dgm:pt modelId="{09C152DA-7620-4852-8162-A77EC3609F3F}">
      <dgm:prSet/>
      <dgm:spPr/>
      <dgm:t>
        <a:bodyPr rtlCol="0"/>
        <a:lstStyle/>
        <a:p>
          <a:pPr rtl="0"/>
          <a:r>
            <a:rPr lang="en-US" altLang="ja-JP" dirty="0">
              <a:latin typeface="Meiryo UI" panose="020B0604030504040204" pitchFamily="50" charset="-128"/>
              <a:ea typeface="Meiryo UI" panose="020B0604030504040204" pitchFamily="50" charset="-128"/>
            </a:rPr>
            <a:t>2027</a:t>
          </a:r>
          <a:r>
            <a:rPr lang="ja-JP" altLang="en-US" dirty="0">
              <a:latin typeface="Meiryo UI" panose="020B0604030504040204" pitchFamily="50" charset="-128"/>
              <a:ea typeface="Meiryo UI" panose="020B0604030504040204" pitchFamily="50" charset="-128"/>
            </a:rPr>
            <a:t>年度</a:t>
          </a:r>
          <a:endParaRPr lang="ja" dirty="0">
            <a:latin typeface="Meiryo UI" panose="020B0604030504040204" pitchFamily="50" charset="-128"/>
            <a:ea typeface="Meiryo UI" panose="020B0604030504040204" pitchFamily="50" charset="-128"/>
          </a:endParaRPr>
        </a:p>
      </dgm:t>
    </dgm:pt>
    <dgm:pt modelId="{0AE8D36D-0F0F-4206-AE39-0A2D73987B68}" type="sibTrans" cxnId="{23ECAC8B-17A4-4883-AA0E-06D66B7E788A}">
      <dgm:prSet/>
      <dgm:spPr/>
      <dgm:t>
        <a:bodyPr rtlCol="0"/>
        <a:lstStyle/>
        <a:p>
          <a:pPr rtl="0"/>
          <a:endParaRPr lang="en-US"/>
        </a:p>
      </dgm:t>
    </dgm:pt>
    <dgm:pt modelId="{9F6D14C0-6C82-4CBD-8D6D-B0E117B6F2ED}" type="parTrans" cxnId="{23ECAC8B-17A4-4883-AA0E-06D66B7E788A}">
      <dgm:prSet/>
      <dgm:spPr/>
      <dgm:t>
        <a:bodyPr rtlCol="0"/>
        <a:lstStyle/>
        <a:p>
          <a:pPr rtl="0"/>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3" custScaleX="140104">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3" custLinFactNeighborX="24402" custLinFactNeighborY="1040">
        <dgm:presLayoutVars>
          <dgm:bulletEnabled val="1"/>
        </dgm:presLayoutVars>
      </dgm:prSet>
      <dgm:spPr/>
    </dgm:pt>
    <dgm:pt modelId="{122B38A3-0442-4747-820C-1F37877E2B0E}" type="pres">
      <dgm:prSet presAssocID="{8DB5D7D5-6A1C-4ABC-8850-759A9D876047}" presName="ConnectLine1" presStyleLbl="sibTrans1D1" presStyleIdx="0" presStyleCnt="3" custFlipHor="1" custSzX="388382" custScaleY="109224" custLinFactNeighborX="0" custLinFactNeighborY="6403"/>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3" custLinFactX="200000" custLinFactNeighborX="236516" custLinFactNeighborY="12839"/>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3" custScaleX="88645" custScaleY="98334" custLinFactNeighborX="15474" custLinFactNeighborY="1112">
        <dgm:presLayoutVars>
          <dgm:chMax val="1"/>
          <dgm:chPref val="1"/>
          <dgm:bulletEnabled val="1"/>
        </dgm:presLayoutVars>
      </dgm:prSet>
      <dgm:spPr/>
    </dgm:pt>
    <dgm:pt modelId="{DF65791B-462E-4589-B98D-F60587330CA8}" type="pres">
      <dgm:prSet presAssocID="{C5146535-FD3D-4589-98A3-623B8DA4B8DB}" presName="Childtext1" presStyleLbl="revTx" presStyleIdx="1" presStyleCnt="3">
        <dgm:presLayoutVars>
          <dgm:bulletEnabled val="1"/>
        </dgm:presLayoutVars>
      </dgm:prSet>
      <dgm:spPr/>
    </dgm:pt>
    <dgm:pt modelId="{DBA410EB-5F61-4F46-92D9-C5B0AA59EE15}" type="pres">
      <dgm:prSet presAssocID="{C5146535-FD3D-4589-98A3-623B8DA4B8DB}" presName="ConnectLine1" presStyleLbl="sibTrans1D1" presStyleIdx="1" presStyleCnt="3"/>
      <dgm:spPr>
        <a:noFill/>
        <a:ln w="12700" cap="rnd" cmpd="sng" algn="ctr">
          <a:solidFill>
            <a:schemeClr val="bg1"/>
          </a:solidFill>
          <a:prstDash val="dash"/>
        </a:ln>
        <a:effectLst/>
      </dgm:spPr>
    </dgm:pt>
    <dgm:pt modelId="{E1220EDB-B75C-43A5-B862-97E4C09130A7}" type="pres">
      <dgm:prSet presAssocID="{C5146535-FD3D-4589-98A3-623B8DA4B8DB}" presName="ConnectLineEnd1" presStyleLbl="lnNode1" presStyleIdx="1" presStyleCnt="3"/>
      <dgm:spPr>
        <a:solidFill>
          <a:schemeClr val="bg1"/>
        </a:solidFill>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2" presStyleCnt="3" custScaleX="79819">
        <dgm:presLayoutVars>
          <dgm:chMax val="1"/>
          <dgm:chPref val="1"/>
          <dgm:bulletEnabled val="1"/>
        </dgm:presLayoutVars>
      </dgm:prSet>
      <dgm:spPr/>
    </dgm:pt>
    <dgm:pt modelId="{B4723E2A-4FF1-452A-BD25-8EC364F15A6F}" type="pres">
      <dgm:prSet presAssocID="{09C152DA-7620-4852-8162-A77EC3609F3F}" presName="Childtext1" presStyleLbl="revTx" presStyleIdx="2" presStyleCnt="3">
        <dgm:presLayoutVars>
          <dgm:bulletEnabled val="1"/>
        </dgm:presLayoutVars>
      </dgm:prSet>
      <dgm:spPr/>
    </dgm:pt>
    <dgm:pt modelId="{440E9361-37D2-4157-AF38-7B49AD23708B}" type="pres">
      <dgm:prSet presAssocID="{09C152DA-7620-4852-8162-A77EC3609F3F}" presName="ConnectLine1" presStyleLbl="sibTrans1D1" presStyleIdx="2" presStyleCnt="3"/>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2" presStyleCnt="3"/>
      <dgm:spPr/>
    </dgm:pt>
    <dgm:pt modelId="{4174F691-D9D3-451C-9893-D177DC3AED58}" type="pres">
      <dgm:prSet presAssocID="{09C152DA-7620-4852-8162-A77EC3609F3F}"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E2BBA750-A5E4-4F50-BE16-016934379F81}" type="presOf" srcId="{6C8937BE-93F8-4DED-8538-1C601DAEBA66}"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1" destOrd="0" parTransId="{20848F78-EC70-4162-96CE-CC68006930F0}" sibTransId="{7A3CCAF8-AC3A-401E-AEDD-44BBC1AA9C31}"/>
    <dgm:cxn modelId="{23ECAC8B-17A4-4883-AA0E-06D66B7E788A}" srcId="{6A70FD8F-0050-42E3-8B3A-6ED7CFB9852E}" destId="{09C152DA-7620-4852-8162-A77EC3609F3F}" srcOrd="2"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C5202EE1-10E9-4076-9D55-9E0CF8B152AF}" srcId="{6A70FD8F-0050-42E3-8B3A-6ED7CFB9852E}" destId="{8DB5D7D5-6A1C-4ABC-8850-759A9D876047}" srcOrd="0" destOrd="0" parTransId="{D8874F40-D7B0-41DE-BB6F-A6014FEAB2D7}" sibTransId="{BD6E0A2E-99C8-4F5A-971A-CD211D1099FF}"/>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1F4A4777-E935-453F-A5B9-015C6946FC6A}" type="presParOf" srcId="{AB52B3CC-6563-466D-BFC3-9B6B5AFA0881}" destId="{3E3E944D-A6EC-4962-9AC1-C585A4F97BDA}" srcOrd="4"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530034"/>
          <a:ext cx="256268" cy="1502615"/>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月まで）</a:t>
          </a:r>
          <a:endParaRPr lang="ja" sz="1100" kern="1200" dirty="0">
            <a:latin typeface="Meiryo UI" panose="020B0604030504040204" pitchFamily="50" charset="-128"/>
            <a:ea typeface="Meiryo UI" panose="020B0604030504040204" pitchFamily="50" charset="-128"/>
          </a:endParaRPr>
        </a:p>
      </dsp:txBody>
      <dsp:txXfrm rot="5400000">
        <a:off x="516074" y="1165717"/>
        <a:ext cx="1490105" cy="231248"/>
      </dsp:txXfrm>
    </dsp:sp>
    <dsp:sp modelId="{5A1B764B-0DC5-47CD-BDEA-9E67799496EC}">
      <dsp:nvSpPr>
        <dsp:cNvPr id="0" name=""/>
        <dsp:cNvSpPr/>
      </dsp:nvSpPr>
      <dsp:spPr>
        <a:xfrm>
          <a:off x="2692" y="0"/>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英検５～</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級を</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年で</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（現行で所要</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年半に対して）</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できれば入学までに</a:t>
          </a:r>
          <a:r>
            <a:rPr lang="en-US" altLang="ja-JP" sz="1100" kern="1200" dirty="0">
              <a:solidFill>
                <a:srgbClr val="FF0000"/>
              </a:solidFill>
              <a:latin typeface="Meiryo UI" panose="020B0604030504040204" pitchFamily="50" charset="-128"/>
              <a:ea typeface="Meiryo UI" panose="020B0604030504040204" pitchFamily="50" charset="-128"/>
            </a:rPr>
            <a:t>3</a:t>
          </a:r>
          <a:r>
            <a:rPr lang="ja-JP" altLang="en-US" sz="1100" kern="1200" dirty="0">
              <a:solidFill>
                <a:srgbClr val="FF0000"/>
              </a:solidFill>
              <a:latin typeface="Meiryo UI" panose="020B0604030504040204" pitchFamily="50" charset="-128"/>
              <a:ea typeface="Meiryo UI" panose="020B0604030504040204" pitchFamily="50" charset="-128"/>
            </a:rPr>
            <a:t>級、最低</a:t>
          </a:r>
          <a:r>
            <a:rPr lang="en-US" altLang="ja-JP" sz="1100" kern="1200" dirty="0">
              <a:solidFill>
                <a:srgbClr val="FF0000"/>
              </a:solidFill>
              <a:latin typeface="Meiryo UI" panose="020B0604030504040204" pitchFamily="50" charset="-128"/>
              <a:ea typeface="Meiryo UI" panose="020B0604030504040204" pitchFamily="50" charset="-128"/>
            </a:rPr>
            <a:t>4</a:t>
          </a:r>
          <a:r>
            <a:rPr lang="ja-JP" altLang="en-US" sz="1100" kern="1200" dirty="0">
              <a:solidFill>
                <a:srgbClr val="FF0000"/>
              </a:solidFill>
              <a:latin typeface="Meiryo UI" panose="020B0604030504040204" pitchFamily="50" charset="-128"/>
              <a:ea typeface="Meiryo UI" panose="020B0604030504040204" pitchFamily="50" charset="-128"/>
            </a:rPr>
            <a:t>級までの</a:t>
          </a:r>
          <a:endParaRPr lang="en-US" altLang="ja-JP" sz="1100" kern="1200" dirty="0">
            <a:solidFill>
              <a:srgbClr val="FF0000"/>
            </a:solidFill>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solidFill>
                <a:srgbClr val="FF0000"/>
              </a:solidFill>
              <a:latin typeface="Meiryo UI" panose="020B0604030504040204" pitchFamily="50" charset="-128"/>
              <a:ea typeface="Meiryo UI" panose="020B0604030504040204" pitchFamily="50" charset="-128"/>
            </a:rPr>
            <a:t>取得が好ましい</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2692" y="0"/>
        <a:ext cx="2504358" cy="896939"/>
      </dsp:txXfrm>
    </dsp:sp>
    <dsp:sp modelId="{122B38A3-0442-4747-820C-1F37877E2B0E}">
      <dsp:nvSpPr>
        <dsp:cNvPr id="0" name=""/>
        <dsp:cNvSpPr/>
      </dsp:nvSpPr>
      <dsp:spPr>
        <a:xfrm>
          <a:off x="1254872" y="948193"/>
          <a:ext cx="0" cy="205014"/>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229245" y="896939"/>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006179" y="1153208"/>
          <a:ext cx="1502615" cy="256268"/>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10</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a:off x="2006179" y="1153208"/>
        <a:ext cx="1502615" cy="256268"/>
      </dsp:txXfrm>
    </dsp:sp>
    <dsp:sp modelId="{DF65791B-462E-4589-B98D-F60587330CA8}">
      <dsp:nvSpPr>
        <dsp:cNvPr id="0" name=""/>
        <dsp:cNvSpPr/>
      </dsp:nvSpPr>
      <dsp:spPr>
        <a:xfrm>
          <a:off x="1742295" y="1665745"/>
          <a:ext cx="2030383"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rtlCol="0" anchor="t" anchorCtr="1">
          <a:noAutofit/>
        </a:bodyPr>
        <a:lstStyle/>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英検準</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 合格</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（現行で所用</a:t>
          </a:r>
          <a:r>
            <a:rPr lang="en-US" altLang="ja-JP" sz="1100" kern="1200" dirty="0">
              <a:latin typeface="Meiryo UI" panose="020B0604030504040204" pitchFamily="50" charset="-128"/>
              <a:ea typeface="Meiryo UI" panose="020B0604030504040204" pitchFamily="50" charset="-128"/>
            </a:rPr>
            <a:t>13.6</a:t>
          </a:r>
          <a:r>
            <a:rPr lang="ja-JP" altLang="en-US" sz="1100" kern="1200" dirty="0">
              <a:latin typeface="Meiryo UI" panose="020B0604030504040204" pitchFamily="50" charset="-128"/>
              <a:ea typeface="Meiryo UI" panose="020B0604030504040204" pitchFamily="50" charset="-128"/>
            </a:rPr>
            <a:t>カ月に対して）</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夏までには全文法終了</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1742295" y="1665745"/>
        <a:ext cx="2030383" cy="896939"/>
      </dsp:txXfrm>
    </dsp:sp>
    <dsp:sp modelId="{DBA410EB-5F61-4F46-92D9-C5B0AA59EE15}">
      <dsp:nvSpPr>
        <dsp:cNvPr id="0" name=""/>
        <dsp:cNvSpPr/>
      </dsp:nvSpPr>
      <dsp:spPr>
        <a:xfrm>
          <a:off x="2757487" y="1409476"/>
          <a:ext cx="0" cy="205014"/>
        </a:xfrm>
        <a:prstGeom prst="line">
          <a:avLst/>
        </a:prstGeom>
        <a:noFill/>
        <a:ln w="12700" cap="rnd" cmpd="sng" algn="ctr">
          <a:solidFill>
            <a:schemeClr val="accent1">
              <a:shade val="90000"/>
              <a:hueOff val="140199"/>
              <a:satOff val="2886"/>
              <a:lumOff val="12346"/>
              <a:alphaOff val="0"/>
            </a:schemeClr>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1860" y="1614491"/>
          <a:ext cx="51253" cy="51253"/>
        </a:xfrm>
        <a:prstGeom prst="ellipse">
          <a:avLst/>
        </a:prstGeom>
        <a:solidFill>
          <a:schemeClr val="accent1">
            <a:shade val="80000"/>
            <a:hueOff val="223096"/>
            <a:satOff val="-4529"/>
            <a:lumOff val="1533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530034"/>
          <a:ext cx="256268" cy="1502615"/>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10</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3508795" y="1165717"/>
        <a:ext cx="1490105" cy="231248"/>
      </dsp:txXfrm>
    </dsp:sp>
    <dsp:sp modelId="{B4723E2A-4FF1-452A-BD25-8EC364F15A6F}">
      <dsp:nvSpPr>
        <dsp:cNvPr id="0" name=""/>
        <dsp:cNvSpPr/>
      </dsp:nvSpPr>
      <dsp:spPr>
        <a:xfrm>
          <a:off x="3007923" y="0"/>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英検準</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級と</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級の間</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（所要</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年半程度か？）</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級を想定した学習ベースで合格</a:t>
          </a:r>
          <a:endParaRPr lang="ja" sz="1100" kern="1200" dirty="0">
            <a:latin typeface="Meiryo UI" panose="020B0604030504040204" pitchFamily="50" charset="-128"/>
            <a:ea typeface="Meiryo UI" panose="020B0604030504040204" pitchFamily="50" charset="-128"/>
          </a:endParaRPr>
        </a:p>
      </dsp:txBody>
      <dsp:txXfrm>
        <a:off x="3007923" y="0"/>
        <a:ext cx="2504358" cy="896939"/>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4475" y="896939"/>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530035"/>
          <a:ext cx="256268" cy="1502615"/>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6</a:t>
          </a:r>
          <a:r>
            <a:rPr lang="ja-JP" altLang="en-US" sz="1100" kern="1200" dirty="0">
              <a:latin typeface="Meiryo UI" panose="020B0604030504040204" pitchFamily="50" charset="-128"/>
              <a:ea typeface="Meiryo UI" panose="020B0604030504040204" pitchFamily="50" charset="-128"/>
            </a:rPr>
            <a:t>月～</a:t>
          </a:r>
          <a:r>
            <a:rPr lang="en-US" altLang="ja-JP" sz="1100" kern="1200" dirty="0">
              <a:latin typeface="Meiryo UI" panose="020B0604030504040204" pitchFamily="50" charset="-128"/>
              <a:ea typeface="Meiryo UI" panose="020B0604030504040204" pitchFamily="50" charset="-128"/>
            </a:rPr>
            <a:t>10</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516074" y="1165718"/>
        <a:ext cx="1490105" cy="231248"/>
      </dsp:txXfrm>
    </dsp:sp>
    <dsp:sp modelId="{5A1B764B-0DC5-47CD-BDEA-9E67799496EC}">
      <dsp:nvSpPr>
        <dsp:cNvPr id="0" name=""/>
        <dsp:cNvSpPr/>
      </dsp:nvSpPr>
      <dsp:spPr>
        <a:xfrm>
          <a:off x="273439" y="0"/>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 合格</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（全級から</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年半程度か？）</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遅くとも</a:t>
          </a:r>
          <a:r>
            <a:rPr lang="en-US" altLang="ja-JP" sz="1100" kern="1200" dirty="0">
              <a:solidFill>
                <a:srgbClr val="FF0000"/>
              </a:solidFill>
              <a:latin typeface="Meiryo UI" panose="020B0604030504040204" pitchFamily="50" charset="-128"/>
              <a:ea typeface="Meiryo UI" panose="020B0604030504040204" pitchFamily="50" charset="-128"/>
            </a:rPr>
            <a:t>10</a:t>
          </a:r>
          <a:r>
            <a:rPr lang="ja-JP" altLang="en-US" sz="1100" kern="1200" dirty="0">
              <a:solidFill>
                <a:srgbClr val="FF0000"/>
              </a:solidFill>
              <a:latin typeface="Meiryo UI" panose="020B0604030504040204" pitchFamily="50" charset="-128"/>
              <a:ea typeface="Meiryo UI" panose="020B0604030504040204" pitchFamily="50" charset="-128"/>
            </a:rPr>
            <a:t>月試験は必須</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273439" y="0"/>
        <a:ext cx="2504358" cy="896940"/>
      </dsp:txXfrm>
    </dsp:sp>
    <dsp:sp modelId="{122B38A3-0442-4747-820C-1F37877E2B0E}">
      <dsp:nvSpPr>
        <dsp:cNvPr id="0" name=""/>
        <dsp:cNvSpPr/>
      </dsp:nvSpPr>
      <dsp:spPr>
        <a:xfrm flipH="1">
          <a:off x="1060681" y="951865"/>
          <a:ext cx="388382" cy="223925"/>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452976" y="903520"/>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006179" y="1153208"/>
          <a:ext cx="1502615" cy="256268"/>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2</a:t>
          </a:r>
          <a:endParaRPr lang="ja" sz="1100" kern="1200" dirty="0">
            <a:latin typeface="Meiryo UI" panose="020B0604030504040204" pitchFamily="50" charset="-128"/>
            <a:ea typeface="Meiryo UI" panose="020B0604030504040204" pitchFamily="50" charset="-128"/>
          </a:endParaRPr>
        </a:p>
      </dsp:txBody>
      <dsp:txXfrm>
        <a:off x="2006179" y="1153208"/>
        <a:ext cx="1502615" cy="256268"/>
      </dsp:txXfrm>
    </dsp:sp>
    <dsp:sp modelId="{DF65791B-462E-4589-B98D-F60587330CA8}">
      <dsp:nvSpPr>
        <dsp:cNvPr id="0" name=""/>
        <dsp:cNvSpPr/>
      </dsp:nvSpPr>
      <dsp:spPr>
        <a:xfrm>
          <a:off x="1505308" y="1665745"/>
          <a:ext cx="2504358" cy="896940"/>
        </a:xfrm>
        <a:prstGeom prst="rect">
          <a:avLst/>
        </a:prstGeom>
        <a:noFill/>
        <a:ln>
          <a:noFill/>
        </a:ln>
        <a:effectLst/>
      </dsp:spPr>
      <dsp:style>
        <a:lnRef idx="0">
          <a:scrgbClr r="0" g="0" b="0"/>
        </a:lnRef>
        <a:fillRef idx="0">
          <a:scrgbClr r="0" g="0" b="0"/>
        </a:fillRef>
        <a:effectRef idx="0">
          <a:scrgbClr r="0" g="0" b="0"/>
        </a:effectRef>
        <a:fontRef idx="minor"/>
      </dsp:style>
    </dsp:sp>
    <dsp:sp modelId="{DBA410EB-5F61-4F46-92D9-C5B0AA59EE15}">
      <dsp:nvSpPr>
        <dsp:cNvPr id="0" name=""/>
        <dsp:cNvSpPr/>
      </dsp:nvSpPr>
      <dsp:spPr>
        <a:xfrm>
          <a:off x="2757487" y="1409477"/>
          <a:ext cx="0" cy="205014"/>
        </a:xfrm>
        <a:prstGeom prst="line">
          <a:avLst/>
        </a:prstGeom>
        <a:noFill/>
        <a:ln w="12700" cap="rnd" cmpd="sng" algn="ctr">
          <a:solidFill>
            <a:schemeClr val="bg1"/>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1860" y="1614492"/>
          <a:ext cx="51253" cy="51253"/>
        </a:xfrm>
        <a:prstGeom prst="ellipse">
          <a:avLst/>
        </a:prstGeom>
        <a:solidFill>
          <a:schemeClr val="bg1"/>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530035"/>
          <a:ext cx="256268" cy="1502615"/>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8</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3508795" y="1165718"/>
        <a:ext cx="1490105" cy="231248"/>
      </dsp:txXfrm>
    </dsp:sp>
    <dsp:sp modelId="{B4723E2A-4FF1-452A-BD25-8EC364F15A6F}">
      <dsp:nvSpPr>
        <dsp:cNvPr id="0" name=""/>
        <dsp:cNvSpPr/>
      </dsp:nvSpPr>
      <dsp:spPr>
        <a:xfrm>
          <a:off x="3007923" y="0"/>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英検準</a:t>
          </a:r>
          <a:r>
            <a:rPr lang="en-US" altLang="ja-JP" sz="1100" b="1" kern="1200" dirty="0">
              <a:latin typeface="Meiryo UI" panose="020B0604030504040204" pitchFamily="50" charset="-128"/>
              <a:ea typeface="Meiryo UI" panose="020B0604030504040204" pitchFamily="50" charset="-128"/>
            </a:rPr>
            <a:t>1</a:t>
          </a:r>
          <a:r>
            <a:rPr lang="ja-JP" altLang="en-US" sz="1100" b="1" kern="1200" dirty="0">
              <a:latin typeface="Meiryo UI" panose="020B0604030504040204" pitchFamily="50" charset="-128"/>
              <a:ea typeface="Meiryo UI" panose="020B0604030504040204" pitchFamily="50" charset="-128"/>
            </a:rPr>
            <a:t>級 合格</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（現行で所要</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年に対して）</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夏までに取り推薦で大学を決める</a:t>
          </a:r>
          <a:endParaRPr lang="en-US" altLang="ja-JP" sz="1100" kern="1200" dirty="0">
            <a:solidFill>
              <a:srgbClr val="FF0000"/>
            </a:solidFill>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solidFill>
                <a:srgbClr val="FF0000"/>
              </a:solidFill>
              <a:latin typeface="Meiryo UI" panose="020B0604030504040204" pitchFamily="50" charset="-128"/>
              <a:ea typeface="Meiryo UI" panose="020B0604030504040204" pitchFamily="50" charset="-128"/>
            </a:rPr>
            <a:t>国公立なら夏以降は他教科にシフト</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3007923" y="0"/>
        <a:ext cx="2504358" cy="896940"/>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4475" y="896940"/>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19578" y="601630"/>
          <a:ext cx="270587" cy="1502615"/>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月まで）</a:t>
          </a:r>
          <a:endParaRPr lang="ja" sz="1100" kern="1200" dirty="0">
            <a:latin typeface="Meiryo UI" panose="020B0604030504040204" pitchFamily="50" charset="-128"/>
            <a:ea typeface="Meiryo UI" panose="020B0604030504040204" pitchFamily="50" charset="-128"/>
          </a:endParaRPr>
        </a:p>
      </dsp:txBody>
      <dsp:txXfrm rot="5400000">
        <a:off x="516774" y="1230853"/>
        <a:ext cx="1489406" cy="244169"/>
      </dsp:txXfrm>
    </dsp:sp>
    <dsp:sp modelId="{5A1B764B-0DC5-47CD-BDEA-9E67799496EC}">
      <dsp:nvSpPr>
        <dsp:cNvPr id="0" name=""/>
        <dsp:cNvSpPr/>
      </dsp:nvSpPr>
      <dsp:spPr>
        <a:xfrm>
          <a:off x="2692" y="0"/>
          <a:ext cx="2504358" cy="947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英検５・４級を</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年で</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（現行で所要</a:t>
          </a:r>
          <a:r>
            <a:rPr lang="en-US" altLang="ja-JP" sz="1100" kern="1200" dirty="0">
              <a:latin typeface="Meiryo UI" panose="020B0604030504040204" pitchFamily="50" charset="-128"/>
              <a:ea typeface="Meiryo UI" panose="020B0604030504040204" pitchFamily="50" charset="-128"/>
            </a:rPr>
            <a:t>8.8</a:t>
          </a:r>
          <a:r>
            <a:rPr lang="ja-JP" altLang="en-US" sz="1100" kern="1200" dirty="0">
              <a:latin typeface="Meiryo UI" panose="020B0604030504040204" pitchFamily="50" charset="-128"/>
              <a:ea typeface="Meiryo UI" panose="020B0604030504040204" pitchFamily="50" charset="-128"/>
            </a:rPr>
            <a:t>カ月に対して）</a:t>
          </a:r>
          <a:endParaRPr lang="en-US" altLang="ja-JP" sz="1100" kern="1200" dirty="0">
            <a:latin typeface="Meiryo UI" panose="020B0604030504040204" pitchFamily="50" charset="-128"/>
            <a:ea typeface="Meiryo UI" panose="020B0604030504040204" pitchFamily="50" charset="-128"/>
          </a:endParaRPr>
        </a:p>
      </dsp:txBody>
      <dsp:txXfrm>
        <a:off x="2692" y="0"/>
        <a:ext cx="2504358" cy="947056"/>
      </dsp:txXfrm>
    </dsp:sp>
    <dsp:sp modelId="{122B38A3-0442-4747-820C-1F37877E2B0E}">
      <dsp:nvSpPr>
        <dsp:cNvPr id="0" name=""/>
        <dsp:cNvSpPr/>
      </dsp:nvSpPr>
      <dsp:spPr>
        <a:xfrm>
          <a:off x="1254872" y="1001174"/>
          <a:ext cx="0" cy="216470"/>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227813" y="947056"/>
          <a:ext cx="54117" cy="54117"/>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006179" y="1217644"/>
          <a:ext cx="1502615" cy="270587"/>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6</a:t>
          </a:r>
          <a:r>
            <a:rPr lang="ja-JP" altLang="en-US" sz="1100" kern="1200" dirty="0">
              <a:latin typeface="Meiryo UI" panose="020B0604030504040204" pitchFamily="50" charset="-128"/>
              <a:ea typeface="Meiryo UI" panose="020B0604030504040204" pitchFamily="50" charset="-128"/>
            </a:rPr>
            <a:t>月～</a:t>
          </a:r>
          <a:r>
            <a:rPr lang="en-US" altLang="ja-JP" sz="1100" kern="1200" dirty="0">
              <a:latin typeface="Meiryo UI" panose="020B0604030504040204" pitchFamily="50" charset="-128"/>
              <a:ea typeface="Meiryo UI" panose="020B0604030504040204" pitchFamily="50" charset="-128"/>
            </a:rPr>
            <a:t>10</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a:off x="2006179" y="1217644"/>
        <a:ext cx="1502615" cy="270587"/>
      </dsp:txXfrm>
    </dsp:sp>
    <dsp:sp modelId="{DF65791B-462E-4589-B98D-F60587330CA8}">
      <dsp:nvSpPr>
        <dsp:cNvPr id="0" name=""/>
        <dsp:cNvSpPr/>
      </dsp:nvSpPr>
      <dsp:spPr>
        <a:xfrm>
          <a:off x="1742295" y="1758820"/>
          <a:ext cx="2030383" cy="947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rtlCol="0" anchor="t" anchorCtr="1">
          <a:noAutofit/>
        </a:bodyPr>
        <a:lstStyle/>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級 合格</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（現行で所要</a:t>
          </a:r>
          <a:r>
            <a:rPr lang="en-US" altLang="ja-JP" sz="1100" kern="1200" dirty="0">
              <a:latin typeface="Meiryo UI" panose="020B0604030504040204" pitchFamily="50" charset="-128"/>
              <a:ea typeface="Meiryo UI" panose="020B0604030504040204" pitchFamily="50" charset="-128"/>
            </a:rPr>
            <a:t>8.8</a:t>
          </a:r>
          <a:r>
            <a:rPr lang="ja-JP" altLang="en-US" sz="1100" kern="1200" dirty="0">
              <a:latin typeface="Meiryo UI" panose="020B0604030504040204" pitchFamily="50" charset="-128"/>
              <a:ea typeface="Meiryo UI" panose="020B0604030504040204" pitchFamily="50" charset="-128"/>
            </a:rPr>
            <a:t>カ月に対して）</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9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中</a:t>
          </a:r>
          <a:r>
            <a:rPr lang="en-US" altLang="ja-JP" sz="1100" kern="1200" dirty="0">
              <a:solidFill>
                <a:srgbClr val="FF0000"/>
              </a:solidFill>
              <a:latin typeface="Meiryo UI" panose="020B0604030504040204" pitchFamily="50" charset="-128"/>
              <a:ea typeface="Meiryo UI" panose="020B0604030504040204" pitchFamily="50" charset="-128"/>
            </a:rPr>
            <a:t>2</a:t>
          </a:r>
          <a:r>
            <a:rPr lang="ja-JP" altLang="en-US" sz="1100" kern="1200" dirty="0">
              <a:solidFill>
                <a:srgbClr val="FF0000"/>
              </a:solidFill>
              <a:latin typeface="Meiryo UI" panose="020B0604030504040204" pitchFamily="50" charset="-128"/>
              <a:ea typeface="Meiryo UI" panose="020B0604030504040204" pitchFamily="50" charset="-128"/>
            </a:rPr>
            <a:t>のうちには全文法終了</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1742295" y="1758820"/>
        <a:ext cx="2030383" cy="947056"/>
      </dsp:txXfrm>
    </dsp:sp>
    <dsp:sp modelId="{DBA410EB-5F61-4F46-92D9-C5B0AA59EE15}">
      <dsp:nvSpPr>
        <dsp:cNvPr id="0" name=""/>
        <dsp:cNvSpPr/>
      </dsp:nvSpPr>
      <dsp:spPr>
        <a:xfrm>
          <a:off x="2757487" y="1488232"/>
          <a:ext cx="0" cy="216470"/>
        </a:xfrm>
        <a:prstGeom prst="line">
          <a:avLst/>
        </a:prstGeom>
        <a:noFill/>
        <a:ln w="12700" cap="rnd" cmpd="sng" algn="ctr">
          <a:solidFill>
            <a:schemeClr val="accent1">
              <a:shade val="90000"/>
              <a:hueOff val="140199"/>
              <a:satOff val="2886"/>
              <a:lumOff val="12346"/>
              <a:alphaOff val="0"/>
            </a:schemeClr>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0428" y="1704702"/>
          <a:ext cx="54117" cy="54117"/>
        </a:xfrm>
        <a:prstGeom prst="ellipse">
          <a:avLst/>
        </a:prstGeom>
        <a:solidFill>
          <a:schemeClr val="accent1">
            <a:shade val="80000"/>
            <a:hueOff val="223096"/>
            <a:satOff val="-4529"/>
            <a:lumOff val="1533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24808" y="601630"/>
          <a:ext cx="270587" cy="1502615"/>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中</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10</a:t>
          </a:r>
          <a:r>
            <a:rPr lang="ja-JP" altLang="en-US" sz="1100" kern="1200" dirty="0">
              <a:latin typeface="Meiryo UI" panose="020B0604030504040204" pitchFamily="50" charset="-128"/>
              <a:ea typeface="Meiryo UI" panose="020B0604030504040204" pitchFamily="50" charset="-128"/>
            </a:rPr>
            <a:t>月～</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3508795" y="1230853"/>
        <a:ext cx="1489406" cy="244169"/>
      </dsp:txXfrm>
    </dsp:sp>
    <dsp:sp modelId="{B4723E2A-4FF1-452A-BD25-8EC364F15A6F}">
      <dsp:nvSpPr>
        <dsp:cNvPr id="0" name=""/>
        <dsp:cNvSpPr/>
      </dsp:nvSpPr>
      <dsp:spPr>
        <a:xfrm>
          <a:off x="3007923" y="0"/>
          <a:ext cx="2504358" cy="947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英検準</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 合格</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9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（現行で所要</a:t>
          </a:r>
          <a:r>
            <a:rPr lang="en-US" altLang="ja-JP" sz="1100" kern="1200" dirty="0">
              <a:latin typeface="Meiryo UI" panose="020B0604030504040204" pitchFamily="50" charset="-128"/>
              <a:ea typeface="Meiryo UI" panose="020B0604030504040204" pitchFamily="50" charset="-128"/>
            </a:rPr>
            <a:t>13.6</a:t>
          </a:r>
          <a:r>
            <a:rPr lang="ja-JP" altLang="en-US" sz="1100" kern="1200" dirty="0">
              <a:latin typeface="Meiryo UI" panose="020B0604030504040204" pitchFamily="50" charset="-128"/>
              <a:ea typeface="Meiryo UI" panose="020B0604030504040204" pitchFamily="50" charset="-128"/>
            </a:rPr>
            <a:t>カ月に対して）</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9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遅くとも</a:t>
          </a:r>
          <a:r>
            <a:rPr lang="en-US" altLang="ja-JP" sz="1100" kern="1200" dirty="0">
              <a:solidFill>
                <a:srgbClr val="FF0000"/>
              </a:solidFill>
              <a:latin typeface="Meiryo UI" panose="020B0604030504040204" pitchFamily="50" charset="-128"/>
              <a:ea typeface="Meiryo UI" panose="020B0604030504040204" pitchFamily="50" charset="-128"/>
            </a:rPr>
            <a:t>1</a:t>
          </a:r>
          <a:r>
            <a:rPr lang="ja-JP" altLang="en-US" sz="1100" kern="1200" dirty="0">
              <a:solidFill>
                <a:srgbClr val="FF0000"/>
              </a:solidFill>
              <a:latin typeface="Meiryo UI" panose="020B0604030504040204" pitchFamily="50" charset="-128"/>
              <a:ea typeface="Meiryo UI" panose="020B0604030504040204" pitchFamily="50" charset="-128"/>
            </a:rPr>
            <a:t>月試験（高校受験と対応）</a:t>
          </a:r>
          <a:endParaRPr lang="en-US" altLang="ja-JP" sz="1100" kern="1200" dirty="0">
            <a:solidFill>
              <a:srgbClr val="FF0000"/>
            </a:solidFill>
            <a:latin typeface="Meiryo UI" panose="020B0604030504040204" pitchFamily="50" charset="-128"/>
            <a:ea typeface="Meiryo UI" panose="020B0604030504040204" pitchFamily="50" charset="-128"/>
          </a:endParaRPr>
        </a:p>
      </dsp:txBody>
      <dsp:txXfrm>
        <a:off x="3007923" y="0"/>
        <a:ext cx="2504358" cy="947056"/>
      </dsp:txXfrm>
    </dsp:sp>
    <dsp:sp modelId="{440E9361-37D2-4157-AF38-7B49AD23708B}">
      <dsp:nvSpPr>
        <dsp:cNvPr id="0" name=""/>
        <dsp:cNvSpPr/>
      </dsp:nvSpPr>
      <dsp:spPr>
        <a:xfrm>
          <a:off x="4260102" y="1001174"/>
          <a:ext cx="0" cy="216470"/>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3043" y="947056"/>
          <a:ext cx="54117" cy="54117"/>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530035"/>
          <a:ext cx="256268" cy="1502615"/>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516074" y="1165718"/>
        <a:ext cx="1490105" cy="231248"/>
      </dsp:txXfrm>
    </dsp:sp>
    <dsp:sp modelId="{5A1B764B-0DC5-47CD-BDEA-9E67799496EC}">
      <dsp:nvSpPr>
        <dsp:cNvPr id="0" name=""/>
        <dsp:cNvSpPr/>
      </dsp:nvSpPr>
      <dsp:spPr>
        <a:xfrm>
          <a:off x="618664" y="3157"/>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準</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級と</a:t>
          </a:r>
          <a:r>
            <a:rPr lang="en-US" altLang="ja-JP" sz="1100" kern="1200" dirty="0">
              <a:latin typeface="Meiryo UI" panose="020B0604030504040204" pitchFamily="50" charset="-128"/>
              <a:ea typeface="Meiryo UI" panose="020B0604030504040204" pitchFamily="50" charset="-128"/>
            </a:rPr>
            <a:t>2</a:t>
          </a:r>
          <a:r>
            <a:rPr lang="ja-JP" altLang="en-US" sz="1100" kern="1200" dirty="0">
              <a:latin typeface="Meiryo UI" panose="020B0604030504040204" pitchFamily="50" charset="-128"/>
              <a:ea typeface="Meiryo UI" panose="020B0604030504040204" pitchFamily="50" charset="-128"/>
            </a:rPr>
            <a:t>級の間</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（所要</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年半程度か？）</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※1</a:t>
          </a:r>
          <a:r>
            <a:rPr lang="ja-JP" altLang="en-US" sz="1100" kern="1200" dirty="0">
              <a:solidFill>
                <a:srgbClr val="FF0000"/>
              </a:solidFill>
              <a:latin typeface="Meiryo UI" panose="020B0604030504040204" pitchFamily="50" charset="-128"/>
              <a:ea typeface="Meiryo UI" panose="020B0604030504040204" pitchFamily="50" charset="-128"/>
            </a:rPr>
            <a:t>月試験での合格が目安</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618664" y="3157"/>
        <a:ext cx="2504358" cy="896940"/>
      </dsp:txXfrm>
    </dsp:sp>
    <dsp:sp modelId="{122B38A3-0442-4747-820C-1F37877E2B0E}">
      <dsp:nvSpPr>
        <dsp:cNvPr id="0" name=""/>
        <dsp:cNvSpPr/>
      </dsp:nvSpPr>
      <dsp:spPr>
        <a:xfrm flipH="1">
          <a:off x="1545876" y="926781"/>
          <a:ext cx="425706" cy="274094"/>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966167" y="903520"/>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006179" y="1153208"/>
          <a:ext cx="1502615" cy="256268"/>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2</a:t>
          </a:r>
          <a:endParaRPr lang="ja" sz="1100" kern="1200" dirty="0">
            <a:latin typeface="Meiryo UI" panose="020B0604030504040204" pitchFamily="50" charset="-128"/>
            <a:ea typeface="Meiryo UI" panose="020B0604030504040204" pitchFamily="50" charset="-128"/>
          </a:endParaRPr>
        </a:p>
      </dsp:txBody>
      <dsp:txXfrm>
        <a:off x="2006179" y="1153208"/>
        <a:ext cx="1502615" cy="256268"/>
      </dsp:txXfrm>
    </dsp:sp>
    <dsp:sp modelId="{DF65791B-462E-4589-B98D-F60587330CA8}">
      <dsp:nvSpPr>
        <dsp:cNvPr id="0" name=""/>
        <dsp:cNvSpPr/>
      </dsp:nvSpPr>
      <dsp:spPr>
        <a:xfrm>
          <a:off x="1505308" y="1665745"/>
          <a:ext cx="2504358" cy="896940"/>
        </a:xfrm>
        <a:prstGeom prst="rect">
          <a:avLst/>
        </a:prstGeom>
        <a:noFill/>
        <a:ln>
          <a:noFill/>
        </a:ln>
        <a:effectLst/>
      </dsp:spPr>
      <dsp:style>
        <a:lnRef idx="0">
          <a:scrgbClr r="0" g="0" b="0"/>
        </a:lnRef>
        <a:fillRef idx="0">
          <a:scrgbClr r="0" g="0" b="0"/>
        </a:fillRef>
        <a:effectRef idx="0">
          <a:scrgbClr r="0" g="0" b="0"/>
        </a:effectRef>
        <a:fontRef idx="minor"/>
      </dsp:style>
    </dsp:sp>
    <dsp:sp modelId="{DBA410EB-5F61-4F46-92D9-C5B0AA59EE15}">
      <dsp:nvSpPr>
        <dsp:cNvPr id="0" name=""/>
        <dsp:cNvSpPr/>
      </dsp:nvSpPr>
      <dsp:spPr>
        <a:xfrm>
          <a:off x="2757487" y="1409477"/>
          <a:ext cx="0" cy="205014"/>
        </a:xfrm>
        <a:prstGeom prst="line">
          <a:avLst/>
        </a:prstGeom>
        <a:noFill/>
        <a:ln w="12700" cap="rnd" cmpd="sng" algn="ctr">
          <a:solidFill>
            <a:schemeClr val="bg1"/>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1860" y="1614492"/>
          <a:ext cx="51253" cy="51253"/>
        </a:xfrm>
        <a:prstGeom prst="ellipse">
          <a:avLst/>
        </a:prstGeom>
        <a:solidFill>
          <a:schemeClr val="bg1"/>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530035"/>
          <a:ext cx="256268" cy="1502615"/>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高</a:t>
          </a:r>
          <a:r>
            <a:rPr lang="en-US" altLang="ja-JP" sz="1100" kern="1200" dirty="0">
              <a:latin typeface="Meiryo UI" panose="020B0604030504040204" pitchFamily="50" charset="-128"/>
              <a:ea typeface="Meiryo UI" panose="020B0604030504040204" pitchFamily="50" charset="-128"/>
            </a:rPr>
            <a:t>3</a:t>
          </a:r>
          <a:r>
            <a:rPr lang="ja-JP" altLang="en-US" sz="1100" kern="1200" dirty="0">
              <a:latin typeface="Meiryo UI" panose="020B0604030504040204" pitchFamily="50" charset="-128"/>
              <a:ea typeface="Meiryo UI" panose="020B0604030504040204" pitchFamily="50" charset="-128"/>
            </a:rPr>
            <a:t>（</a:t>
          </a:r>
          <a:r>
            <a:rPr lang="en-US" altLang="ja-JP" sz="1100" kern="1200" dirty="0">
              <a:latin typeface="Meiryo UI" panose="020B0604030504040204" pitchFamily="50" charset="-128"/>
              <a:ea typeface="Meiryo UI" panose="020B0604030504040204" pitchFamily="50" charset="-128"/>
            </a:rPr>
            <a:t>6</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rot="-5400000">
        <a:off x="3508795" y="1165718"/>
        <a:ext cx="1490105" cy="231248"/>
      </dsp:txXfrm>
    </dsp:sp>
    <dsp:sp modelId="{B4723E2A-4FF1-452A-BD25-8EC364F15A6F}">
      <dsp:nvSpPr>
        <dsp:cNvPr id="0" name=""/>
        <dsp:cNvSpPr/>
      </dsp:nvSpPr>
      <dsp:spPr>
        <a:xfrm>
          <a:off x="3007923" y="0"/>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英検２級 合格</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（全級から</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年半程度か？）</a:t>
          </a:r>
          <a:endParaRPr lang="en-US" altLang="ja-JP" sz="110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kern="1200" dirty="0">
              <a:solidFill>
                <a:srgbClr val="FF0000"/>
              </a:solidFill>
              <a:latin typeface="Meiryo UI" panose="020B0604030504040204" pitchFamily="50" charset="-128"/>
              <a:ea typeface="Meiryo UI" panose="020B0604030504040204" pitchFamily="50" charset="-128"/>
            </a:rPr>
            <a:t>※</a:t>
          </a:r>
          <a:r>
            <a:rPr lang="ja-JP" altLang="en-US" sz="1100" kern="1200" dirty="0">
              <a:solidFill>
                <a:srgbClr val="FF0000"/>
              </a:solidFill>
              <a:latin typeface="Meiryo UI" panose="020B0604030504040204" pitchFamily="50" charset="-128"/>
              <a:ea typeface="Meiryo UI" panose="020B0604030504040204" pitchFamily="50" charset="-128"/>
            </a:rPr>
            <a:t>大学受験を考えると</a:t>
          </a:r>
          <a:r>
            <a:rPr lang="en-US" altLang="ja-JP" sz="1100" kern="1200" dirty="0">
              <a:solidFill>
                <a:srgbClr val="FF0000"/>
              </a:solidFill>
              <a:latin typeface="Meiryo UI" panose="020B0604030504040204" pitchFamily="50" charset="-128"/>
              <a:ea typeface="Meiryo UI" panose="020B0604030504040204" pitchFamily="50" charset="-128"/>
            </a:rPr>
            <a:t>6</a:t>
          </a:r>
          <a:r>
            <a:rPr lang="ja-JP" altLang="en-US" sz="1100" kern="1200" dirty="0">
              <a:solidFill>
                <a:srgbClr val="FF0000"/>
              </a:solidFill>
              <a:latin typeface="Meiryo UI" panose="020B0604030504040204" pitchFamily="50" charset="-128"/>
              <a:ea typeface="Meiryo UI" panose="020B0604030504040204" pitchFamily="50" charset="-128"/>
            </a:rPr>
            <a:t>月合格が望ましい</a:t>
          </a:r>
          <a:endParaRPr lang="ja" sz="1100" kern="1200" dirty="0">
            <a:solidFill>
              <a:srgbClr val="FF0000"/>
            </a:solidFill>
            <a:latin typeface="Meiryo UI" panose="020B0604030504040204" pitchFamily="50" charset="-128"/>
            <a:ea typeface="Meiryo UI" panose="020B0604030504040204" pitchFamily="50" charset="-128"/>
          </a:endParaRPr>
        </a:p>
      </dsp:txBody>
      <dsp:txXfrm>
        <a:off x="3007923" y="0"/>
        <a:ext cx="2504358" cy="896940"/>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4475" y="896940"/>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632933"/>
          <a:ext cx="256268" cy="1296817"/>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現在</a:t>
          </a:r>
          <a:endParaRPr lang="ja" sz="1100" kern="1200" dirty="0">
            <a:latin typeface="Meiryo UI" panose="020B0604030504040204" pitchFamily="50" charset="-128"/>
            <a:ea typeface="Meiryo UI" panose="020B0604030504040204" pitchFamily="50" charset="-128"/>
          </a:endParaRPr>
        </a:p>
      </dsp:txBody>
      <dsp:txXfrm rot="5400000">
        <a:off x="618973" y="1165717"/>
        <a:ext cx="1284307" cy="231248"/>
      </dsp:txXfrm>
    </dsp:sp>
    <dsp:sp modelId="{5A1B764B-0DC5-47CD-BDEA-9E67799496EC}">
      <dsp:nvSpPr>
        <dsp:cNvPr id="0" name=""/>
        <dsp:cNvSpPr/>
      </dsp:nvSpPr>
      <dsp:spPr>
        <a:xfrm>
          <a:off x="2692" y="0"/>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rtlCol="0" anchor="b" anchorCtr="1">
          <a:noAutofit/>
        </a:bodyPr>
        <a:lstStyle/>
        <a:p>
          <a:pPr marL="0" lvl="0" indent="0" algn="l" defTabSz="533400" rtl="0">
            <a:lnSpc>
              <a:spcPts val="800"/>
            </a:lnSpc>
            <a:spcBef>
              <a:spcPct val="0"/>
            </a:spcBef>
            <a:spcAft>
              <a:spcPct val="35000"/>
            </a:spcAft>
            <a:buNone/>
          </a:pPr>
          <a:r>
            <a:rPr lang="ja-JP" altLang="en-US" sz="1200" b="1" kern="1200" dirty="0">
              <a:latin typeface="Meiryo UI" panose="020B0604030504040204" pitchFamily="50" charset="-128"/>
              <a:ea typeface="Meiryo UI" panose="020B0604030504040204" pitchFamily="50" charset="-128"/>
            </a:rPr>
            <a:t>ご自身の学年：</a:t>
          </a:r>
          <a:endParaRPr lang="en-US" altLang="ja-JP" sz="1200" b="1" kern="1200" dirty="0">
            <a:latin typeface="Meiryo UI" panose="020B0604030504040204" pitchFamily="50" charset="-128"/>
            <a:ea typeface="Meiryo UI" panose="020B0604030504040204" pitchFamily="50" charset="-128"/>
          </a:endParaRPr>
        </a:p>
        <a:p>
          <a:pPr marL="0" lvl="0" indent="0" algn="l" defTabSz="533400" rtl="0">
            <a:lnSpc>
              <a:spcPts val="800"/>
            </a:lnSpc>
            <a:spcBef>
              <a:spcPct val="0"/>
            </a:spcBef>
            <a:spcAft>
              <a:spcPct val="35000"/>
            </a:spcAft>
            <a:buNone/>
          </a:pPr>
          <a:r>
            <a:rPr lang="ja-JP" altLang="en-US" sz="1200" b="1" u="sng" kern="1200" dirty="0">
              <a:latin typeface="Meiryo UI" panose="020B0604030504040204" pitchFamily="50" charset="-128"/>
              <a:ea typeface="Meiryo UI" panose="020B0604030504040204" pitchFamily="50" charset="-128"/>
            </a:rPr>
            <a:t>　　　　　　　</a:t>
          </a:r>
          <a:endParaRPr lang="en-US" altLang="ja-JP" sz="1200" b="1" u="sng" kern="1200" dirty="0">
            <a:latin typeface="Meiryo UI" panose="020B0604030504040204" pitchFamily="50" charset="-128"/>
            <a:ea typeface="Meiryo UI" panose="020B0604030504040204" pitchFamily="50" charset="-128"/>
          </a:endParaRPr>
        </a:p>
        <a:p>
          <a:pPr marL="0" lvl="0" indent="0" algn="l" defTabSz="533400" rtl="0">
            <a:lnSpc>
              <a:spcPts val="800"/>
            </a:lnSpc>
            <a:spcBef>
              <a:spcPct val="0"/>
            </a:spcBef>
            <a:spcAft>
              <a:spcPct val="35000"/>
            </a:spcAft>
            <a:buNone/>
          </a:pPr>
          <a:r>
            <a:rPr lang="ja-JP" altLang="en-US" sz="1200" b="1" kern="1200" dirty="0">
              <a:solidFill>
                <a:srgbClr val="FF0000"/>
              </a:solidFill>
              <a:latin typeface="Meiryo UI" panose="020B0604030504040204" pitchFamily="50" charset="-128"/>
              <a:ea typeface="Meiryo UI" panose="020B0604030504040204" pitchFamily="50" charset="-128"/>
            </a:rPr>
            <a:t>ご自身の英検取得級：</a:t>
          </a:r>
          <a:endParaRPr lang="ja" sz="1200" b="1" kern="1200" dirty="0">
            <a:solidFill>
              <a:srgbClr val="FF0000"/>
            </a:solidFill>
            <a:latin typeface="Meiryo UI" panose="020B0604030504040204" pitchFamily="50" charset="-128"/>
            <a:ea typeface="Meiryo UI" panose="020B0604030504040204" pitchFamily="50" charset="-128"/>
          </a:endParaRPr>
        </a:p>
      </dsp:txBody>
      <dsp:txXfrm>
        <a:off x="2692" y="0"/>
        <a:ext cx="2504358" cy="896939"/>
      </dsp:txXfrm>
    </dsp:sp>
    <dsp:sp modelId="{122B38A3-0442-4747-820C-1F37877E2B0E}">
      <dsp:nvSpPr>
        <dsp:cNvPr id="0" name=""/>
        <dsp:cNvSpPr/>
      </dsp:nvSpPr>
      <dsp:spPr>
        <a:xfrm>
          <a:off x="1254872" y="948193"/>
          <a:ext cx="0" cy="205014"/>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238576" y="896939"/>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1921770" y="1153208"/>
          <a:ext cx="1260859" cy="256268"/>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2024</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a:off x="1921770" y="1153208"/>
        <a:ext cx="1260859" cy="256268"/>
      </dsp:txXfrm>
    </dsp:sp>
    <dsp:sp modelId="{DF65791B-462E-4589-B98D-F60587330CA8}">
      <dsp:nvSpPr>
        <dsp:cNvPr id="0" name=""/>
        <dsp:cNvSpPr/>
      </dsp:nvSpPr>
      <dsp:spPr>
        <a:xfrm>
          <a:off x="1742295" y="1665745"/>
          <a:ext cx="2030383"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rtlCol="0" anchor="t"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現行通りで行われる最後の試験</a:t>
          </a:r>
          <a:endParaRPr lang="ja" sz="1100" b="1" kern="1200" dirty="0">
            <a:solidFill>
              <a:srgbClr val="FF0000"/>
            </a:solidFill>
            <a:latin typeface="Meiryo UI" panose="020B0604030504040204" pitchFamily="50" charset="-128"/>
            <a:ea typeface="Meiryo UI" panose="020B0604030504040204" pitchFamily="50" charset="-128"/>
          </a:endParaRPr>
        </a:p>
      </dsp:txBody>
      <dsp:txXfrm>
        <a:off x="1742295" y="1665745"/>
        <a:ext cx="2030383" cy="896939"/>
      </dsp:txXfrm>
    </dsp:sp>
    <dsp:sp modelId="{DBA410EB-5F61-4F46-92D9-C5B0AA59EE15}">
      <dsp:nvSpPr>
        <dsp:cNvPr id="0" name=""/>
        <dsp:cNvSpPr/>
      </dsp:nvSpPr>
      <dsp:spPr>
        <a:xfrm>
          <a:off x="2757487" y="1409476"/>
          <a:ext cx="0" cy="205014"/>
        </a:xfrm>
        <a:prstGeom prst="line">
          <a:avLst/>
        </a:prstGeom>
        <a:noFill/>
        <a:ln w="12700" cap="rnd" cmpd="sng" algn="ctr">
          <a:solidFill>
            <a:schemeClr val="accent1">
              <a:shade val="90000"/>
              <a:hueOff val="140199"/>
              <a:satOff val="2886"/>
              <a:lumOff val="12346"/>
              <a:alphaOff val="0"/>
            </a:schemeClr>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41191" y="1614491"/>
          <a:ext cx="51253" cy="51253"/>
        </a:xfrm>
        <a:prstGeom prst="ellipse">
          <a:avLst/>
        </a:prstGeom>
        <a:solidFill>
          <a:schemeClr val="accent1">
            <a:shade val="80000"/>
            <a:hueOff val="223096"/>
            <a:satOff val="-4529"/>
            <a:lumOff val="1533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223163"/>
          <a:ext cx="256268" cy="2116358"/>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2024</a:t>
          </a:r>
          <a:r>
            <a:rPr lang="ja-JP" altLang="en-US" sz="1100" kern="1200" dirty="0">
              <a:latin typeface="Meiryo UI" panose="020B0604030504040204" pitchFamily="50" charset="-128"/>
              <a:ea typeface="Meiryo UI" panose="020B0604030504040204" pitchFamily="50" charset="-128"/>
            </a:rPr>
            <a:t>年度</a:t>
          </a:r>
          <a:r>
            <a:rPr lang="ja-JP" altLang="en-US" sz="1100" b="1" kern="1200" dirty="0">
              <a:solidFill>
                <a:srgbClr val="FF0000"/>
              </a:solidFill>
              <a:latin typeface="Meiryo UI" panose="020B0604030504040204" pitchFamily="50" charset="-128"/>
              <a:ea typeface="Meiryo UI" panose="020B0604030504040204" pitchFamily="50" charset="-128"/>
            </a:rPr>
            <a:t>（　　　　年生）</a:t>
          </a:r>
          <a:endParaRPr lang="ja" sz="1100" b="1" kern="1200" dirty="0">
            <a:solidFill>
              <a:srgbClr val="FF0000"/>
            </a:solidFill>
            <a:latin typeface="Meiryo UI" panose="020B0604030504040204" pitchFamily="50" charset="-128"/>
            <a:ea typeface="Meiryo UI" panose="020B0604030504040204" pitchFamily="50" charset="-128"/>
          </a:endParaRPr>
        </a:p>
      </dsp:txBody>
      <dsp:txXfrm rot="-5400000">
        <a:off x="3201923" y="1165718"/>
        <a:ext cx="2103848" cy="231248"/>
      </dsp:txXfrm>
    </dsp:sp>
    <dsp:sp modelId="{B4723E2A-4FF1-452A-BD25-8EC364F15A6F}">
      <dsp:nvSpPr>
        <dsp:cNvPr id="0" name=""/>
        <dsp:cNvSpPr/>
      </dsp:nvSpPr>
      <dsp:spPr>
        <a:xfrm>
          <a:off x="3007923" y="9328"/>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新形式スタート</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難易度が上がり合格しずらくなる</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latin typeface="Meiryo UI" panose="020B0604030504040204" pitchFamily="50" charset="-128"/>
              <a:ea typeface="Meiryo UI" panose="020B0604030504040204" pitchFamily="50" charset="-128"/>
            </a:rPr>
            <a:t>※</a:t>
          </a:r>
          <a:r>
            <a:rPr lang="ja-JP" altLang="en-US" sz="1100" b="1" kern="1200" dirty="0">
              <a:latin typeface="Meiryo UI" panose="020B0604030504040204" pitchFamily="50" charset="-128"/>
              <a:ea typeface="Meiryo UI" panose="020B0604030504040204" pitchFamily="50" charset="-128"/>
            </a:rPr>
            <a:t>総合力の底上げ・新形式対応が鍵</a:t>
          </a:r>
          <a:endParaRPr lang="ja" sz="1100" b="1" kern="1200" dirty="0">
            <a:latin typeface="Meiryo UI" panose="020B0604030504040204" pitchFamily="50" charset="-128"/>
            <a:ea typeface="Meiryo UI" panose="020B0604030504040204" pitchFamily="50" charset="-128"/>
          </a:endParaRPr>
        </a:p>
      </dsp:txBody>
      <dsp:txXfrm>
        <a:off x="3007923" y="9328"/>
        <a:ext cx="2504358" cy="896939"/>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43807" y="896939"/>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228730"/>
          <a:ext cx="256268" cy="2105224"/>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2025</a:t>
          </a:r>
          <a:r>
            <a:rPr lang="ja-JP" altLang="en-US" sz="1100" kern="1200" dirty="0">
              <a:latin typeface="Meiryo UI" panose="020B0604030504040204" pitchFamily="50" charset="-128"/>
              <a:ea typeface="Meiryo UI" panose="020B0604030504040204" pitchFamily="50" charset="-128"/>
            </a:rPr>
            <a:t>年度</a:t>
          </a:r>
          <a:r>
            <a:rPr lang="ja-JP" altLang="en-US" sz="1100" b="1" kern="1200" dirty="0">
              <a:solidFill>
                <a:srgbClr val="FF0000"/>
              </a:solidFill>
              <a:latin typeface="Meiryo UI" panose="020B0604030504040204" pitchFamily="50" charset="-128"/>
              <a:ea typeface="Meiryo UI" panose="020B0604030504040204" pitchFamily="50" charset="-128"/>
            </a:rPr>
            <a:t>（　　　　年生）</a:t>
          </a:r>
          <a:endParaRPr lang="ja" sz="1100" kern="1200" dirty="0">
            <a:latin typeface="Meiryo UI" panose="020B0604030504040204" pitchFamily="50" charset="-128"/>
            <a:ea typeface="Meiryo UI" panose="020B0604030504040204" pitchFamily="50" charset="-128"/>
          </a:endParaRPr>
        </a:p>
      </dsp:txBody>
      <dsp:txXfrm rot="5400000">
        <a:off x="214769" y="1165718"/>
        <a:ext cx="2092714" cy="231248"/>
      </dsp:txXfrm>
    </dsp:sp>
    <dsp:sp modelId="{5A1B764B-0DC5-47CD-BDEA-9E67799496EC}">
      <dsp:nvSpPr>
        <dsp:cNvPr id="0" name=""/>
        <dsp:cNvSpPr/>
      </dsp:nvSpPr>
      <dsp:spPr>
        <a:xfrm>
          <a:off x="613806" y="9328"/>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新級の増設（準</a:t>
          </a:r>
          <a:r>
            <a:rPr lang="en-US" altLang="ja-JP" sz="1100" b="1" kern="1200" dirty="0">
              <a:latin typeface="Meiryo UI" panose="020B0604030504040204" pitchFamily="50" charset="-128"/>
              <a:ea typeface="Meiryo UI" panose="020B0604030504040204" pitchFamily="50" charset="-128"/>
            </a:rPr>
            <a:t>2</a:t>
          </a:r>
          <a:r>
            <a:rPr lang="ja-JP" altLang="en-US" sz="1100" b="1" kern="1200" dirty="0">
              <a:latin typeface="Meiryo UI" panose="020B0604030504040204" pitchFamily="50" charset="-128"/>
              <a:ea typeface="Meiryo UI" panose="020B0604030504040204" pitchFamily="50" charset="-128"/>
            </a:rPr>
            <a:t>級と</a:t>
          </a:r>
          <a:r>
            <a:rPr lang="en-US" altLang="ja-JP" sz="1100" b="1" kern="1200" dirty="0">
              <a:latin typeface="Meiryo UI" panose="020B0604030504040204" pitchFamily="50" charset="-128"/>
              <a:ea typeface="Meiryo UI" panose="020B0604030504040204" pitchFamily="50" charset="-128"/>
            </a:rPr>
            <a:t>2</a:t>
          </a:r>
          <a:r>
            <a:rPr lang="ja-JP" altLang="en-US" sz="1100" b="1" kern="1200" dirty="0">
              <a:latin typeface="Meiryo UI" panose="020B0604030504040204" pitchFamily="50" charset="-128"/>
              <a:ea typeface="Meiryo UI" panose="020B0604030504040204" pitchFamily="50" charset="-128"/>
            </a:rPr>
            <a:t>級の間）</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solidFill>
                <a:srgbClr val="FF0000"/>
              </a:solidFill>
              <a:latin typeface="Meiryo UI" panose="020B0604030504040204" pitchFamily="50" charset="-128"/>
              <a:ea typeface="Meiryo UI" panose="020B0604030504040204" pitchFamily="50" charset="-128"/>
            </a:rPr>
            <a:t>※2024</a:t>
          </a:r>
          <a:r>
            <a:rPr lang="ja-JP" altLang="en-US" sz="1100" b="1" kern="1200" dirty="0">
              <a:solidFill>
                <a:srgbClr val="FF0000"/>
              </a:solidFill>
              <a:latin typeface="Meiryo UI" panose="020B0604030504040204" pitchFamily="50" charset="-128"/>
              <a:ea typeface="Meiryo UI" panose="020B0604030504040204" pitchFamily="50" charset="-128"/>
            </a:rPr>
            <a:t>年までに</a:t>
          </a:r>
          <a:r>
            <a:rPr lang="en-US" altLang="ja-JP" sz="1100" b="1" kern="1200" dirty="0">
              <a:solidFill>
                <a:srgbClr val="FF0000"/>
              </a:solidFill>
              <a:latin typeface="Meiryo UI" panose="020B0604030504040204" pitchFamily="50" charset="-128"/>
              <a:ea typeface="Meiryo UI" panose="020B0604030504040204" pitchFamily="50" charset="-128"/>
            </a:rPr>
            <a:t>2</a:t>
          </a:r>
          <a:r>
            <a:rPr lang="ja-JP" altLang="en-US" sz="1100" b="1" kern="1200" dirty="0">
              <a:solidFill>
                <a:srgbClr val="FF0000"/>
              </a:solidFill>
              <a:latin typeface="Meiryo UI" panose="020B0604030504040204" pitchFamily="50" charset="-128"/>
              <a:ea typeface="Meiryo UI" panose="020B0604030504040204" pitchFamily="50" charset="-128"/>
            </a:rPr>
            <a:t>級を取っておかなければ</a:t>
          </a:r>
          <a:endParaRPr lang="en-US" altLang="ja-JP" sz="1100" b="1" kern="1200" dirty="0">
            <a:solidFill>
              <a:srgbClr val="FF0000"/>
            </a:solidFill>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solidFill>
                <a:srgbClr val="FF0000"/>
              </a:solidFill>
              <a:latin typeface="Meiryo UI" panose="020B0604030504040204" pitchFamily="50" charset="-128"/>
              <a:ea typeface="Meiryo UI" panose="020B0604030504040204" pitchFamily="50" charset="-128"/>
            </a:rPr>
            <a:t>2</a:t>
          </a:r>
          <a:r>
            <a:rPr lang="ja-JP" altLang="en-US" sz="1100" b="1" kern="1200" dirty="0">
              <a:solidFill>
                <a:srgbClr val="FF0000"/>
              </a:solidFill>
              <a:latin typeface="Meiryo UI" panose="020B0604030504040204" pitchFamily="50" charset="-128"/>
              <a:ea typeface="Meiryo UI" panose="020B0604030504040204" pitchFamily="50" charset="-128"/>
            </a:rPr>
            <a:t>級の前に別の級を受けることに</a:t>
          </a:r>
          <a:endParaRPr lang="ja" sz="1100" b="1" kern="1200" dirty="0">
            <a:solidFill>
              <a:srgbClr val="FF0000"/>
            </a:solidFill>
            <a:latin typeface="Meiryo UI" panose="020B0604030504040204" pitchFamily="50" charset="-128"/>
            <a:ea typeface="Meiryo UI" panose="020B0604030504040204" pitchFamily="50" charset="-128"/>
          </a:endParaRPr>
        </a:p>
      </dsp:txBody>
      <dsp:txXfrm>
        <a:off x="613806" y="9328"/>
        <a:ext cx="2504358" cy="896940"/>
      </dsp:txXfrm>
    </dsp:sp>
    <dsp:sp modelId="{122B38A3-0442-4747-820C-1F37877E2B0E}">
      <dsp:nvSpPr>
        <dsp:cNvPr id="0" name=""/>
        <dsp:cNvSpPr/>
      </dsp:nvSpPr>
      <dsp:spPr>
        <a:xfrm flipH="1">
          <a:off x="1060681" y="951865"/>
          <a:ext cx="388382" cy="223925"/>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452976" y="903520"/>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324005" y="1158193"/>
          <a:ext cx="1331993" cy="251999"/>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rtlCol="0" anchor="ctr" anchorCtr="1">
          <a:noAutofit/>
        </a:bodyPr>
        <a:lstStyle/>
        <a:p>
          <a:pPr marL="0" lvl="0" indent="0" algn="ctr" defTabSz="355600" rtl="0">
            <a:lnSpc>
              <a:spcPct val="90000"/>
            </a:lnSpc>
            <a:spcBef>
              <a:spcPct val="0"/>
            </a:spcBef>
            <a:spcAft>
              <a:spcPct val="35000"/>
            </a:spcAft>
            <a:buNone/>
          </a:pPr>
          <a:r>
            <a:rPr lang="en-US" altLang="ja-JP" sz="800" kern="1200" dirty="0">
              <a:latin typeface="Meiryo UI" panose="020B0604030504040204" pitchFamily="50" charset="-128"/>
              <a:ea typeface="Meiryo UI" panose="020B0604030504040204" pitchFamily="50" charset="-128"/>
            </a:rPr>
            <a:t>2026</a:t>
          </a:r>
          <a:r>
            <a:rPr lang="ja-JP" altLang="en-US" sz="800" kern="1200" dirty="0">
              <a:latin typeface="Meiryo UI" panose="020B0604030504040204" pitchFamily="50" charset="-128"/>
              <a:ea typeface="Meiryo UI" panose="020B0604030504040204" pitchFamily="50" charset="-128"/>
            </a:rPr>
            <a:t>年度</a:t>
          </a:r>
          <a:r>
            <a:rPr lang="ja-JP" altLang="en-US" sz="800" b="1" kern="1200" dirty="0">
              <a:solidFill>
                <a:srgbClr val="FF0000"/>
              </a:solidFill>
              <a:latin typeface="Meiryo UI" panose="020B0604030504040204" pitchFamily="50" charset="-128"/>
              <a:ea typeface="Meiryo UI" panose="020B0604030504040204" pitchFamily="50" charset="-128"/>
            </a:rPr>
            <a:t>（　　　　年生）</a:t>
          </a:r>
          <a:endParaRPr lang="ja" sz="800" kern="1200" dirty="0">
            <a:latin typeface="Meiryo UI" panose="020B0604030504040204" pitchFamily="50" charset="-128"/>
            <a:ea typeface="Meiryo UI" panose="020B0604030504040204" pitchFamily="50" charset="-128"/>
          </a:endParaRPr>
        </a:p>
      </dsp:txBody>
      <dsp:txXfrm>
        <a:off x="2324005" y="1158193"/>
        <a:ext cx="1331993" cy="251999"/>
      </dsp:txXfrm>
    </dsp:sp>
    <dsp:sp modelId="{DF65791B-462E-4589-B98D-F60587330CA8}">
      <dsp:nvSpPr>
        <dsp:cNvPr id="0" name=""/>
        <dsp:cNvSpPr/>
      </dsp:nvSpPr>
      <dsp:spPr>
        <a:xfrm>
          <a:off x="1505308" y="1665745"/>
          <a:ext cx="2504358" cy="896940"/>
        </a:xfrm>
        <a:prstGeom prst="rect">
          <a:avLst/>
        </a:prstGeom>
        <a:noFill/>
        <a:ln>
          <a:noFill/>
        </a:ln>
        <a:effectLst/>
      </dsp:spPr>
      <dsp:style>
        <a:lnRef idx="0">
          <a:scrgbClr r="0" g="0" b="0"/>
        </a:lnRef>
        <a:fillRef idx="0">
          <a:scrgbClr r="0" g="0" b="0"/>
        </a:fillRef>
        <a:effectRef idx="0">
          <a:scrgbClr r="0" g="0" b="0"/>
        </a:effectRef>
        <a:fontRef idx="minor"/>
      </dsp:style>
    </dsp:sp>
    <dsp:sp modelId="{DBA410EB-5F61-4F46-92D9-C5B0AA59EE15}">
      <dsp:nvSpPr>
        <dsp:cNvPr id="0" name=""/>
        <dsp:cNvSpPr/>
      </dsp:nvSpPr>
      <dsp:spPr>
        <a:xfrm>
          <a:off x="2757487" y="1409477"/>
          <a:ext cx="0" cy="205014"/>
        </a:xfrm>
        <a:prstGeom prst="line">
          <a:avLst/>
        </a:prstGeom>
        <a:noFill/>
        <a:ln w="12700" cap="rnd" cmpd="sng" algn="ctr">
          <a:solidFill>
            <a:schemeClr val="bg1"/>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1860" y="1614492"/>
          <a:ext cx="51253" cy="51253"/>
        </a:xfrm>
        <a:prstGeom prst="ellipse">
          <a:avLst/>
        </a:prstGeom>
        <a:solidFill>
          <a:schemeClr val="bg1"/>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681656"/>
          <a:ext cx="256268" cy="1199372"/>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2027</a:t>
          </a:r>
          <a:r>
            <a:rPr lang="ja-JP" altLang="en-US" sz="1100" kern="1200" dirty="0">
              <a:latin typeface="Meiryo UI" panose="020B0604030504040204" pitchFamily="50" charset="-128"/>
              <a:ea typeface="Meiryo UI" panose="020B0604030504040204" pitchFamily="50" charset="-128"/>
            </a:rPr>
            <a:t>年度</a:t>
          </a:r>
          <a:endParaRPr lang="ja" sz="1100" kern="1200" dirty="0">
            <a:latin typeface="Meiryo UI" panose="020B0604030504040204" pitchFamily="50" charset="-128"/>
            <a:ea typeface="Meiryo UI" panose="020B0604030504040204" pitchFamily="50" charset="-128"/>
          </a:endParaRPr>
        </a:p>
      </dsp:txBody>
      <dsp:txXfrm rot="-5400000">
        <a:off x="3660416" y="1165718"/>
        <a:ext cx="1186862" cy="231248"/>
      </dsp:txXfrm>
    </dsp:sp>
    <dsp:sp modelId="{B4723E2A-4FF1-452A-BD25-8EC364F15A6F}">
      <dsp:nvSpPr>
        <dsp:cNvPr id="0" name=""/>
        <dsp:cNvSpPr/>
      </dsp:nvSpPr>
      <dsp:spPr>
        <a:xfrm>
          <a:off x="3007923" y="0"/>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en-US" altLang="ja-JP" sz="1100" b="0" kern="1200" dirty="0">
              <a:latin typeface="Meiryo UI" panose="020B0604030504040204" pitchFamily="50" charset="-128"/>
              <a:ea typeface="Meiryo UI" panose="020B0604030504040204" pitchFamily="50" charset="-128"/>
            </a:rPr>
            <a:t>2026</a:t>
          </a:r>
          <a:r>
            <a:rPr lang="ja-JP" altLang="en-US" sz="1100" b="0" kern="1200" dirty="0">
              <a:latin typeface="Meiryo UI" panose="020B0604030504040204" pitchFamily="50" charset="-128"/>
              <a:ea typeface="Meiryo UI" panose="020B0604030504040204" pitchFamily="50" charset="-128"/>
            </a:rPr>
            <a:t>年度以降にも</a:t>
          </a:r>
          <a:endParaRPr lang="en-US" altLang="ja-JP" sz="1100" b="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b="0" kern="1200" dirty="0">
              <a:latin typeface="Meiryo UI" panose="020B0604030504040204" pitchFamily="50" charset="-128"/>
              <a:ea typeface="Meiryo UI" panose="020B0604030504040204" pitchFamily="50" charset="-128"/>
            </a:rPr>
            <a:t>さらなる変更・難化の可能性あり？</a:t>
          </a:r>
          <a:endParaRPr lang="ja" sz="1100" b="0" kern="1200" dirty="0">
            <a:solidFill>
              <a:srgbClr val="FF0000"/>
            </a:solidFill>
            <a:latin typeface="Meiryo UI" panose="020B0604030504040204" pitchFamily="50" charset="-128"/>
            <a:ea typeface="Meiryo UI" panose="020B0604030504040204" pitchFamily="50" charset="-128"/>
          </a:endParaRPr>
        </a:p>
      </dsp:txBody>
      <dsp:txXfrm>
        <a:off x="3007923" y="0"/>
        <a:ext cx="2504358" cy="896940"/>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4475" y="896940"/>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632933"/>
          <a:ext cx="256268" cy="1296817"/>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ja-JP" altLang="en-US" sz="1100" kern="1200" dirty="0">
              <a:latin typeface="Meiryo UI" panose="020B0604030504040204" pitchFamily="50" charset="-128"/>
              <a:ea typeface="Meiryo UI" panose="020B0604030504040204" pitchFamily="50" charset="-128"/>
            </a:rPr>
            <a:t>現在</a:t>
          </a:r>
          <a:endParaRPr lang="ja" sz="1100" kern="1200" dirty="0">
            <a:latin typeface="Meiryo UI" panose="020B0604030504040204" pitchFamily="50" charset="-128"/>
            <a:ea typeface="Meiryo UI" panose="020B0604030504040204" pitchFamily="50" charset="-128"/>
          </a:endParaRPr>
        </a:p>
      </dsp:txBody>
      <dsp:txXfrm rot="5400000">
        <a:off x="618973" y="1165717"/>
        <a:ext cx="1284307" cy="231248"/>
      </dsp:txXfrm>
    </dsp:sp>
    <dsp:sp modelId="{5A1B764B-0DC5-47CD-BDEA-9E67799496EC}">
      <dsp:nvSpPr>
        <dsp:cNvPr id="0" name=""/>
        <dsp:cNvSpPr/>
      </dsp:nvSpPr>
      <dsp:spPr>
        <a:xfrm>
          <a:off x="2692" y="0"/>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rtlCol="0" anchor="b" anchorCtr="1">
          <a:noAutofit/>
        </a:bodyPr>
        <a:lstStyle/>
        <a:p>
          <a:pPr marL="0" lvl="0" indent="0" algn="l" defTabSz="533400" rtl="0">
            <a:lnSpc>
              <a:spcPts val="800"/>
            </a:lnSpc>
            <a:spcBef>
              <a:spcPct val="0"/>
            </a:spcBef>
            <a:spcAft>
              <a:spcPct val="35000"/>
            </a:spcAft>
            <a:buNone/>
          </a:pPr>
          <a:r>
            <a:rPr lang="ja-JP" altLang="en-US" sz="1200" b="1" kern="1200" dirty="0">
              <a:latin typeface="Meiryo UI" panose="020B0604030504040204" pitchFamily="50" charset="-128"/>
              <a:ea typeface="Meiryo UI" panose="020B0604030504040204" pitchFamily="50" charset="-128"/>
            </a:rPr>
            <a:t>ご自身の学年：中学</a:t>
          </a:r>
          <a:r>
            <a:rPr lang="en-US" altLang="ja-JP" sz="1200" b="1" kern="1200" dirty="0">
              <a:latin typeface="Meiryo UI" panose="020B0604030504040204" pitchFamily="50" charset="-128"/>
              <a:ea typeface="Meiryo UI" panose="020B0604030504040204" pitchFamily="50" charset="-128"/>
            </a:rPr>
            <a:t>3</a:t>
          </a:r>
          <a:r>
            <a:rPr lang="ja-JP" altLang="en-US" sz="1200" b="1" kern="1200" dirty="0">
              <a:latin typeface="Meiryo UI" panose="020B0604030504040204" pitchFamily="50" charset="-128"/>
              <a:ea typeface="Meiryo UI" panose="020B0604030504040204" pitchFamily="50" charset="-128"/>
            </a:rPr>
            <a:t>年</a:t>
          </a:r>
          <a:endParaRPr lang="en-US" altLang="ja-JP" sz="1200" b="1" kern="1200" dirty="0">
            <a:latin typeface="Meiryo UI" panose="020B0604030504040204" pitchFamily="50" charset="-128"/>
            <a:ea typeface="Meiryo UI" panose="020B0604030504040204" pitchFamily="50" charset="-128"/>
          </a:endParaRPr>
        </a:p>
        <a:p>
          <a:pPr marL="0" lvl="0" indent="0" algn="l" defTabSz="533400" rtl="0">
            <a:lnSpc>
              <a:spcPts val="800"/>
            </a:lnSpc>
            <a:spcBef>
              <a:spcPct val="0"/>
            </a:spcBef>
            <a:spcAft>
              <a:spcPct val="35000"/>
            </a:spcAft>
            <a:buNone/>
          </a:pPr>
          <a:r>
            <a:rPr lang="ja-JP" altLang="en-US" sz="1200" b="1" u="sng" kern="1200" dirty="0">
              <a:latin typeface="Meiryo UI" panose="020B0604030504040204" pitchFamily="50" charset="-128"/>
              <a:ea typeface="Meiryo UI" panose="020B0604030504040204" pitchFamily="50" charset="-128"/>
            </a:rPr>
            <a:t>　　　　　　　</a:t>
          </a:r>
          <a:endParaRPr lang="en-US" altLang="ja-JP" sz="1200" b="1" u="sng" kern="1200" dirty="0">
            <a:latin typeface="Meiryo UI" panose="020B0604030504040204" pitchFamily="50" charset="-128"/>
            <a:ea typeface="Meiryo UI" panose="020B0604030504040204" pitchFamily="50" charset="-128"/>
          </a:endParaRPr>
        </a:p>
        <a:p>
          <a:pPr marL="0" lvl="0" indent="0" algn="l" defTabSz="533400" rtl="0">
            <a:lnSpc>
              <a:spcPts val="800"/>
            </a:lnSpc>
            <a:spcBef>
              <a:spcPct val="0"/>
            </a:spcBef>
            <a:spcAft>
              <a:spcPct val="35000"/>
            </a:spcAft>
            <a:buNone/>
          </a:pPr>
          <a:r>
            <a:rPr lang="ja-JP" altLang="en-US" sz="1200" b="1" kern="1200" dirty="0">
              <a:solidFill>
                <a:srgbClr val="FF0000"/>
              </a:solidFill>
              <a:latin typeface="Meiryo UI" panose="020B0604030504040204" pitchFamily="50" charset="-128"/>
              <a:ea typeface="Meiryo UI" panose="020B0604030504040204" pitchFamily="50" charset="-128"/>
            </a:rPr>
            <a:t>ご自身の英検取得級：準</a:t>
          </a:r>
          <a:r>
            <a:rPr lang="en-US" altLang="ja-JP" sz="1200" b="1" kern="1200" dirty="0">
              <a:solidFill>
                <a:srgbClr val="FF0000"/>
              </a:solidFill>
              <a:latin typeface="Meiryo UI" panose="020B0604030504040204" pitchFamily="50" charset="-128"/>
              <a:ea typeface="Meiryo UI" panose="020B0604030504040204" pitchFamily="50" charset="-128"/>
            </a:rPr>
            <a:t>2</a:t>
          </a:r>
          <a:r>
            <a:rPr lang="ja-JP" altLang="en-US" sz="1200" b="1" kern="1200" dirty="0">
              <a:solidFill>
                <a:srgbClr val="FF0000"/>
              </a:solidFill>
              <a:latin typeface="Meiryo UI" panose="020B0604030504040204" pitchFamily="50" charset="-128"/>
              <a:ea typeface="Meiryo UI" panose="020B0604030504040204" pitchFamily="50" charset="-128"/>
            </a:rPr>
            <a:t>級</a:t>
          </a:r>
          <a:endParaRPr lang="ja" sz="1200" b="1" kern="1200" dirty="0">
            <a:solidFill>
              <a:srgbClr val="FF0000"/>
            </a:solidFill>
            <a:latin typeface="Meiryo UI" panose="020B0604030504040204" pitchFamily="50" charset="-128"/>
            <a:ea typeface="Meiryo UI" panose="020B0604030504040204" pitchFamily="50" charset="-128"/>
          </a:endParaRPr>
        </a:p>
      </dsp:txBody>
      <dsp:txXfrm>
        <a:off x="2692" y="0"/>
        <a:ext cx="2504358" cy="896939"/>
      </dsp:txXfrm>
    </dsp:sp>
    <dsp:sp modelId="{122B38A3-0442-4747-820C-1F37877E2B0E}">
      <dsp:nvSpPr>
        <dsp:cNvPr id="0" name=""/>
        <dsp:cNvSpPr/>
      </dsp:nvSpPr>
      <dsp:spPr>
        <a:xfrm>
          <a:off x="1254872" y="948193"/>
          <a:ext cx="0" cy="205014"/>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238576" y="896939"/>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1921770" y="1153208"/>
          <a:ext cx="1260859" cy="256268"/>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2024</a:t>
          </a:r>
          <a:r>
            <a:rPr lang="ja-JP" altLang="en-US" sz="1100" kern="1200" dirty="0">
              <a:latin typeface="Meiryo UI" panose="020B0604030504040204" pitchFamily="50" charset="-128"/>
              <a:ea typeface="Meiryo UI" panose="020B0604030504040204" pitchFamily="50" charset="-128"/>
            </a:rPr>
            <a:t>年</a:t>
          </a:r>
          <a:r>
            <a:rPr lang="en-US" altLang="ja-JP" sz="1100" kern="1200" dirty="0">
              <a:latin typeface="Meiryo UI" panose="020B0604030504040204" pitchFamily="50" charset="-128"/>
              <a:ea typeface="Meiryo UI" panose="020B0604030504040204" pitchFamily="50" charset="-128"/>
            </a:rPr>
            <a:t>1</a:t>
          </a:r>
          <a:r>
            <a:rPr lang="ja-JP" altLang="en-US" sz="1100" kern="1200" dirty="0">
              <a:latin typeface="Meiryo UI" panose="020B0604030504040204" pitchFamily="50" charset="-128"/>
              <a:ea typeface="Meiryo UI" panose="020B0604030504040204" pitchFamily="50" charset="-128"/>
            </a:rPr>
            <a:t>月</a:t>
          </a:r>
          <a:endParaRPr lang="ja" sz="1100" kern="1200" dirty="0">
            <a:latin typeface="Meiryo UI" panose="020B0604030504040204" pitchFamily="50" charset="-128"/>
            <a:ea typeface="Meiryo UI" panose="020B0604030504040204" pitchFamily="50" charset="-128"/>
          </a:endParaRPr>
        </a:p>
      </dsp:txBody>
      <dsp:txXfrm>
        <a:off x="1921770" y="1153208"/>
        <a:ext cx="1260859" cy="256268"/>
      </dsp:txXfrm>
    </dsp:sp>
    <dsp:sp modelId="{DF65791B-462E-4589-B98D-F60587330CA8}">
      <dsp:nvSpPr>
        <dsp:cNvPr id="0" name=""/>
        <dsp:cNvSpPr/>
      </dsp:nvSpPr>
      <dsp:spPr>
        <a:xfrm>
          <a:off x="1742295" y="1665745"/>
          <a:ext cx="2030383"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rtlCol="0" anchor="t"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現行通りで行われる最後の試験</a:t>
          </a:r>
          <a:endParaRPr lang="ja" sz="1100" b="1" kern="1200" dirty="0">
            <a:solidFill>
              <a:srgbClr val="FF0000"/>
            </a:solidFill>
            <a:latin typeface="Meiryo UI" panose="020B0604030504040204" pitchFamily="50" charset="-128"/>
            <a:ea typeface="Meiryo UI" panose="020B0604030504040204" pitchFamily="50" charset="-128"/>
          </a:endParaRPr>
        </a:p>
      </dsp:txBody>
      <dsp:txXfrm>
        <a:off x="1742295" y="1665745"/>
        <a:ext cx="2030383" cy="896939"/>
      </dsp:txXfrm>
    </dsp:sp>
    <dsp:sp modelId="{DBA410EB-5F61-4F46-92D9-C5B0AA59EE15}">
      <dsp:nvSpPr>
        <dsp:cNvPr id="0" name=""/>
        <dsp:cNvSpPr/>
      </dsp:nvSpPr>
      <dsp:spPr>
        <a:xfrm>
          <a:off x="2757487" y="1409476"/>
          <a:ext cx="0" cy="205014"/>
        </a:xfrm>
        <a:prstGeom prst="line">
          <a:avLst/>
        </a:prstGeom>
        <a:noFill/>
        <a:ln w="12700" cap="rnd" cmpd="sng" algn="ctr">
          <a:solidFill>
            <a:schemeClr val="accent1">
              <a:shade val="90000"/>
              <a:hueOff val="140199"/>
              <a:satOff val="2886"/>
              <a:lumOff val="12346"/>
              <a:alphaOff val="0"/>
            </a:schemeClr>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41191" y="1614491"/>
          <a:ext cx="51253" cy="51253"/>
        </a:xfrm>
        <a:prstGeom prst="ellipse">
          <a:avLst/>
        </a:prstGeom>
        <a:solidFill>
          <a:schemeClr val="accent1">
            <a:shade val="80000"/>
            <a:hueOff val="223096"/>
            <a:satOff val="-4529"/>
            <a:lumOff val="1533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223163"/>
          <a:ext cx="256268" cy="2116358"/>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2024</a:t>
          </a:r>
          <a:r>
            <a:rPr lang="ja-JP" altLang="en-US" sz="1100" kern="1200" dirty="0">
              <a:latin typeface="Meiryo UI" panose="020B0604030504040204" pitchFamily="50" charset="-128"/>
              <a:ea typeface="Meiryo UI" panose="020B0604030504040204" pitchFamily="50" charset="-128"/>
            </a:rPr>
            <a:t>年度</a:t>
          </a:r>
          <a:r>
            <a:rPr lang="ja-JP" altLang="en-US" sz="1100" b="1" kern="1200" dirty="0">
              <a:solidFill>
                <a:srgbClr val="FF0000"/>
              </a:solidFill>
              <a:latin typeface="Meiryo UI" panose="020B0604030504040204" pitchFamily="50" charset="-128"/>
              <a:ea typeface="Meiryo UI" panose="020B0604030504040204" pitchFamily="50" charset="-128"/>
            </a:rPr>
            <a:t>（高</a:t>
          </a:r>
          <a:r>
            <a:rPr lang="en-US" altLang="ja-JP" sz="1100" b="1" kern="1200" dirty="0">
              <a:solidFill>
                <a:srgbClr val="FF0000"/>
              </a:solidFill>
              <a:latin typeface="Meiryo UI" panose="020B0604030504040204" pitchFamily="50" charset="-128"/>
              <a:ea typeface="Meiryo UI" panose="020B0604030504040204" pitchFamily="50" charset="-128"/>
            </a:rPr>
            <a:t>1</a:t>
          </a:r>
          <a:r>
            <a:rPr lang="ja-JP" altLang="en-US" sz="1100" b="1" kern="1200" dirty="0">
              <a:solidFill>
                <a:srgbClr val="FF0000"/>
              </a:solidFill>
              <a:latin typeface="Meiryo UI" panose="020B0604030504040204" pitchFamily="50" charset="-128"/>
              <a:ea typeface="Meiryo UI" panose="020B0604030504040204" pitchFamily="50" charset="-128"/>
            </a:rPr>
            <a:t>）</a:t>
          </a:r>
          <a:endParaRPr lang="ja" sz="1100" b="1" kern="1200" dirty="0">
            <a:solidFill>
              <a:srgbClr val="FF0000"/>
            </a:solidFill>
            <a:latin typeface="Meiryo UI" panose="020B0604030504040204" pitchFamily="50" charset="-128"/>
            <a:ea typeface="Meiryo UI" panose="020B0604030504040204" pitchFamily="50" charset="-128"/>
          </a:endParaRPr>
        </a:p>
      </dsp:txBody>
      <dsp:txXfrm rot="-5400000">
        <a:off x="3201923" y="1165718"/>
        <a:ext cx="2103848" cy="231248"/>
      </dsp:txXfrm>
    </dsp:sp>
    <dsp:sp modelId="{B4723E2A-4FF1-452A-BD25-8EC364F15A6F}">
      <dsp:nvSpPr>
        <dsp:cNvPr id="0" name=""/>
        <dsp:cNvSpPr/>
      </dsp:nvSpPr>
      <dsp:spPr>
        <a:xfrm>
          <a:off x="3007923" y="9328"/>
          <a:ext cx="2504358" cy="896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新形式スタート</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難易度が上がり合格しずらくなる</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latin typeface="Meiryo UI" panose="020B0604030504040204" pitchFamily="50" charset="-128"/>
              <a:ea typeface="Meiryo UI" panose="020B0604030504040204" pitchFamily="50" charset="-128"/>
            </a:rPr>
            <a:t>※</a:t>
          </a:r>
          <a:r>
            <a:rPr lang="ja-JP" altLang="en-US" sz="1100" b="1" kern="1200" dirty="0">
              <a:latin typeface="Meiryo UI" panose="020B0604030504040204" pitchFamily="50" charset="-128"/>
              <a:ea typeface="Meiryo UI" panose="020B0604030504040204" pitchFamily="50" charset="-128"/>
            </a:rPr>
            <a:t>総合力の底上げ・新形式対応が鍵</a:t>
          </a:r>
          <a:endParaRPr lang="ja" sz="1100" b="1" kern="1200" dirty="0">
            <a:latin typeface="Meiryo UI" panose="020B0604030504040204" pitchFamily="50" charset="-128"/>
            <a:ea typeface="Meiryo UI" panose="020B0604030504040204" pitchFamily="50" charset="-128"/>
          </a:endParaRPr>
        </a:p>
      </dsp:txBody>
      <dsp:txXfrm>
        <a:off x="3007923" y="9328"/>
        <a:ext cx="2504358" cy="896939"/>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43807" y="896939"/>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26737" y="228730"/>
          <a:ext cx="256268" cy="2105224"/>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2025</a:t>
          </a:r>
          <a:r>
            <a:rPr lang="ja-JP" altLang="en-US" sz="1100" kern="1200" dirty="0">
              <a:latin typeface="Meiryo UI" panose="020B0604030504040204" pitchFamily="50" charset="-128"/>
              <a:ea typeface="Meiryo UI" panose="020B0604030504040204" pitchFamily="50" charset="-128"/>
            </a:rPr>
            <a:t>年度</a:t>
          </a:r>
          <a:r>
            <a:rPr lang="ja-JP" altLang="en-US" sz="1100" b="1" kern="1200" dirty="0">
              <a:solidFill>
                <a:srgbClr val="FF0000"/>
              </a:solidFill>
              <a:latin typeface="Meiryo UI" panose="020B0604030504040204" pitchFamily="50" charset="-128"/>
              <a:ea typeface="Meiryo UI" panose="020B0604030504040204" pitchFamily="50" charset="-128"/>
            </a:rPr>
            <a:t>（高</a:t>
          </a:r>
          <a:r>
            <a:rPr lang="en-US" altLang="ja-JP" sz="1100" b="1" kern="1200" dirty="0">
              <a:solidFill>
                <a:srgbClr val="FF0000"/>
              </a:solidFill>
              <a:latin typeface="Meiryo UI" panose="020B0604030504040204" pitchFamily="50" charset="-128"/>
              <a:ea typeface="Meiryo UI" panose="020B0604030504040204" pitchFamily="50" charset="-128"/>
            </a:rPr>
            <a:t>2</a:t>
          </a:r>
          <a:r>
            <a:rPr lang="ja-JP" altLang="en-US" sz="1100" b="1" kern="1200" dirty="0">
              <a:solidFill>
                <a:srgbClr val="FF0000"/>
              </a:solidFill>
              <a:latin typeface="Meiryo UI" panose="020B0604030504040204" pitchFamily="50" charset="-128"/>
              <a:ea typeface="Meiryo UI" panose="020B0604030504040204" pitchFamily="50" charset="-128"/>
            </a:rPr>
            <a:t>）</a:t>
          </a:r>
          <a:endParaRPr lang="ja" sz="1100" b="1" kern="1200" dirty="0">
            <a:solidFill>
              <a:srgbClr val="FF0000"/>
            </a:solidFill>
            <a:latin typeface="Meiryo UI" panose="020B0604030504040204" pitchFamily="50" charset="-128"/>
            <a:ea typeface="Meiryo UI" panose="020B0604030504040204" pitchFamily="50" charset="-128"/>
          </a:endParaRPr>
        </a:p>
      </dsp:txBody>
      <dsp:txXfrm rot="5400000">
        <a:off x="214769" y="1165718"/>
        <a:ext cx="2092714" cy="231248"/>
      </dsp:txXfrm>
    </dsp:sp>
    <dsp:sp modelId="{5A1B764B-0DC5-47CD-BDEA-9E67799496EC}">
      <dsp:nvSpPr>
        <dsp:cNvPr id="0" name=""/>
        <dsp:cNvSpPr/>
      </dsp:nvSpPr>
      <dsp:spPr>
        <a:xfrm>
          <a:off x="613806" y="9328"/>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ja-JP" altLang="en-US" sz="1100" b="1" kern="1200" dirty="0">
              <a:latin typeface="Meiryo UI" panose="020B0604030504040204" pitchFamily="50" charset="-128"/>
              <a:ea typeface="Meiryo UI" panose="020B0604030504040204" pitchFamily="50" charset="-128"/>
            </a:rPr>
            <a:t>新級の増設（準</a:t>
          </a:r>
          <a:r>
            <a:rPr lang="en-US" altLang="ja-JP" sz="1100" b="1" kern="1200" dirty="0">
              <a:latin typeface="Meiryo UI" panose="020B0604030504040204" pitchFamily="50" charset="-128"/>
              <a:ea typeface="Meiryo UI" panose="020B0604030504040204" pitchFamily="50" charset="-128"/>
            </a:rPr>
            <a:t>2</a:t>
          </a:r>
          <a:r>
            <a:rPr lang="ja-JP" altLang="en-US" sz="1100" b="1" kern="1200" dirty="0">
              <a:latin typeface="Meiryo UI" panose="020B0604030504040204" pitchFamily="50" charset="-128"/>
              <a:ea typeface="Meiryo UI" panose="020B0604030504040204" pitchFamily="50" charset="-128"/>
            </a:rPr>
            <a:t>級と</a:t>
          </a:r>
          <a:r>
            <a:rPr lang="en-US" altLang="ja-JP" sz="1100" b="1" kern="1200" dirty="0">
              <a:latin typeface="Meiryo UI" panose="020B0604030504040204" pitchFamily="50" charset="-128"/>
              <a:ea typeface="Meiryo UI" panose="020B0604030504040204" pitchFamily="50" charset="-128"/>
            </a:rPr>
            <a:t>2</a:t>
          </a:r>
          <a:r>
            <a:rPr lang="ja-JP" altLang="en-US" sz="1100" b="1" kern="1200" dirty="0">
              <a:latin typeface="Meiryo UI" panose="020B0604030504040204" pitchFamily="50" charset="-128"/>
              <a:ea typeface="Meiryo UI" panose="020B0604030504040204" pitchFamily="50" charset="-128"/>
            </a:rPr>
            <a:t>級の間）</a:t>
          </a:r>
          <a:endParaRPr lang="en-US" altLang="ja-JP" sz="1100" b="1"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solidFill>
                <a:srgbClr val="FF0000"/>
              </a:solidFill>
              <a:latin typeface="Meiryo UI" panose="020B0604030504040204" pitchFamily="50" charset="-128"/>
              <a:ea typeface="Meiryo UI" panose="020B0604030504040204" pitchFamily="50" charset="-128"/>
            </a:rPr>
            <a:t>※2024</a:t>
          </a:r>
          <a:r>
            <a:rPr lang="ja-JP" altLang="en-US" sz="1100" b="1" kern="1200" dirty="0">
              <a:solidFill>
                <a:srgbClr val="FF0000"/>
              </a:solidFill>
              <a:latin typeface="Meiryo UI" panose="020B0604030504040204" pitchFamily="50" charset="-128"/>
              <a:ea typeface="Meiryo UI" panose="020B0604030504040204" pitchFamily="50" charset="-128"/>
            </a:rPr>
            <a:t>年までに</a:t>
          </a:r>
          <a:r>
            <a:rPr lang="en-US" altLang="ja-JP" sz="1100" b="1" kern="1200" dirty="0">
              <a:solidFill>
                <a:srgbClr val="FF0000"/>
              </a:solidFill>
              <a:latin typeface="Meiryo UI" panose="020B0604030504040204" pitchFamily="50" charset="-128"/>
              <a:ea typeface="Meiryo UI" panose="020B0604030504040204" pitchFamily="50" charset="-128"/>
            </a:rPr>
            <a:t>2</a:t>
          </a:r>
          <a:r>
            <a:rPr lang="ja-JP" altLang="en-US" sz="1100" b="1" kern="1200" dirty="0">
              <a:solidFill>
                <a:srgbClr val="FF0000"/>
              </a:solidFill>
              <a:latin typeface="Meiryo UI" panose="020B0604030504040204" pitchFamily="50" charset="-128"/>
              <a:ea typeface="Meiryo UI" panose="020B0604030504040204" pitchFamily="50" charset="-128"/>
            </a:rPr>
            <a:t>級を取っておかなければ</a:t>
          </a:r>
          <a:endParaRPr lang="en-US" altLang="ja-JP" sz="1100" b="1" kern="1200" dirty="0">
            <a:solidFill>
              <a:srgbClr val="FF0000"/>
            </a:solidFill>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en-US" altLang="ja-JP" sz="1100" b="1" kern="1200" dirty="0">
              <a:solidFill>
                <a:srgbClr val="FF0000"/>
              </a:solidFill>
              <a:latin typeface="Meiryo UI" panose="020B0604030504040204" pitchFamily="50" charset="-128"/>
              <a:ea typeface="Meiryo UI" panose="020B0604030504040204" pitchFamily="50" charset="-128"/>
            </a:rPr>
            <a:t>2</a:t>
          </a:r>
          <a:r>
            <a:rPr lang="ja-JP" altLang="en-US" sz="1100" b="1" kern="1200" dirty="0">
              <a:solidFill>
                <a:srgbClr val="FF0000"/>
              </a:solidFill>
              <a:latin typeface="Meiryo UI" panose="020B0604030504040204" pitchFamily="50" charset="-128"/>
              <a:ea typeface="Meiryo UI" panose="020B0604030504040204" pitchFamily="50" charset="-128"/>
            </a:rPr>
            <a:t>級の前に別の級を受けることに</a:t>
          </a:r>
          <a:endParaRPr lang="ja" sz="1100" b="1" kern="1200" dirty="0">
            <a:solidFill>
              <a:srgbClr val="FF0000"/>
            </a:solidFill>
            <a:latin typeface="Meiryo UI" panose="020B0604030504040204" pitchFamily="50" charset="-128"/>
            <a:ea typeface="Meiryo UI" panose="020B0604030504040204" pitchFamily="50" charset="-128"/>
          </a:endParaRPr>
        </a:p>
      </dsp:txBody>
      <dsp:txXfrm>
        <a:off x="613806" y="9328"/>
        <a:ext cx="2504358" cy="896940"/>
      </dsp:txXfrm>
    </dsp:sp>
    <dsp:sp modelId="{122B38A3-0442-4747-820C-1F37877E2B0E}">
      <dsp:nvSpPr>
        <dsp:cNvPr id="0" name=""/>
        <dsp:cNvSpPr/>
      </dsp:nvSpPr>
      <dsp:spPr>
        <a:xfrm flipH="1">
          <a:off x="1060681" y="951865"/>
          <a:ext cx="388382" cy="223925"/>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452976" y="903520"/>
          <a:ext cx="51253" cy="51253"/>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2324005" y="1158193"/>
          <a:ext cx="1331993" cy="251999"/>
        </a:xfrm>
        <a:prstGeom prst="rect">
          <a:avLst/>
        </a:prstGeom>
        <a:solidFill>
          <a:schemeClr val="accent1">
            <a:shade val="80000"/>
            <a:hueOff val="223096"/>
            <a:satOff val="-4529"/>
            <a:lumOff val="15339"/>
            <a:alphaOff val="0"/>
          </a:schemeClr>
        </a:solidFill>
        <a:ln w="22225" cap="rnd" cmpd="sng" algn="ctr">
          <a:solidFill>
            <a:schemeClr val="accent1">
              <a:shade val="80000"/>
              <a:hueOff val="223096"/>
              <a:satOff val="-4529"/>
              <a:lumOff val="153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2026</a:t>
          </a:r>
          <a:r>
            <a:rPr lang="ja-JP" altLang="en-US" sz="1100" kern="1200" dirty="0">
              <a:latin typeface="Meiryo UI" panose="020B0604030504040204" pitchFamily="50" charset="-128"/>
              <a:ea typeface="Meiryo UI" panose="020B0604030504040204" pitchFamily="50" charset="-128"/>
            </a:rPr>
            <a:t>年度</a:t>
          </a:r>
          <a:r>
            <a:rPr lang="ja-JP" altLang="en-US" sz="1100" b="1" kern="1200" dirty="0">
              <a:solidFill>
                <a:srgbClr val="FF0000"/>
              </a:solidFill>
              <a:latin typeface="Meiryo UI" panose="020B0604030504040204" pitchFamily="50" charset="-128"/>
              <a:ea typeface="Meiryo UI" panose="020B0604030504040204" pitchFamily="50" charset="-128"/>
            </a:rPr>
            <a:t>（高</a:t>
          </a:r>
          <a:r>
            <a:rPr lang="en-US" altLang="ja-JP" sz="1100" b="1" kern="1200" dirty="0">
              <a:solidFill>
                <a:srgbClr val="FF0000"/>
              </a:solidFill>
              <a:latin typeface="Meiryo UI" panose="020B0604030504040204" pitchFamily="50" charset="-128"/>
              <a:ea typeface="Meiryo UI" panose="020B0604030504040204" pitchFamily="50" charset="-128"/>
            </a:rPr>
            <a:t>3</a:t>
          </a:r>
          <a:r>
            <a:rPr lang="ja-JP" altLang="en-US" sz="1100" b="1" kern="1200" dirty="0">
              <a:solidFill>
                <a:srgbClr val="FF0000"/>
              </a:solidFill>
              <a:latin typeface="Meiryo UI" panose="020B0604030504040204" pitchFamily="50" charset="-128"/>
              <a:ea typeface="Meiryo UI" panose="020B0604030504040204" pitchFamily="50" charset="-128"/>
            </a:rPr>
            <a:t>）</a:t>
          </a:r>
          <a:endParaRPr lang="ja" sz="1100" b="1" kern="1200" dirty="0">
            <a:solidFill>
              <a:srgbClr val="FF0000"/>
            </a:solidFill>
            <a:latin typeface="Meiryo UI" panose="020B0604030504040204" pitchFamily="50" charset="-128"/>
            <a:ea typeface="Meiryo UI" panose="020B0604030504040204" pitchFamily="50" charset="-128"/>
          </a:endParaRPr>
        </a:p>
      </dsp:txBody>
      <dsp:txXfrm>
        <a:off x="2324005" y="1158193"/>
        <a:ext cx="1331993" cy="251999"/>
      </dsp:txXfrm>
    </dsp:sp>
    <dsp:sp modelId="{DF65791B-462E-4589-B98D-F60587330CA8}">
      <dsp:nvSpPr>
        <dsp:cNvPr id="0" name=""/>
        <dsp:cNvSpPr/>
      </dsp:nvSpPr>
      <dsp:spPr>
        <a:xfrm>
          <a:off x="1505308" y="1665745"/>
          <a:ext cx="2504358" cy="896940"/>
        </a:xfrm>
        <a:prstGeom prst="rect">
          <a:avLst/>
        </a:prstGeom>
        <a:noFill/>
        <a:ln>
          <a:noFill/>
        </a:ln>
        <a:effectLst/>
      </dsp:spPr>
      <dsp:style>
        <a:lnRef idx="0">
          <a:scrgbClr r="0" g="0" b="0"/>
        </a:lnRef>
        <a:fillRef idx="0">
          <a:scrgbClr r="0" g="0" b="0"/>
        </a:fillRef>
        <a:effectRef idx="0">
          <a:scrgbClr r="0" g="0" b="0"/>
        </a:effectRef>
        <a:fontRef idx="minor"/>
      </dsp:style>
    </dsp:sp>
    <dsp:sp modelId="{DBA410EB-5F61-4F46-92D9-C5B0AA59EE15}">
      <dsp:nvSpPr>
        <dsp:cNvPr id="0" name=""/>
        <dsp:cNvSpPr/>
      </dsp:nvSpPr>
      <dsp:spPr>
        <a:xfrm>
          <a:off x="2757487" y="1409477"/>
          <a:ext cx="0" cy="205014"/>
        </a:xfrm>
        <a:prstGeom prst="line">
          <a:avLst/>
        </a:prstGeom>
        <a:noFill/>
        <a:ln w="12700" cap="rnd" cmpd="sng" algn="ctr">
          <a:solidFill>
            <a:schemeClr val="bg1"/>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731860" y="1614492"/>
          <a:ext cx="51253" cy="51253"/>
        </a:xfrm>
        <a:prstGeom prst="ellipse">
          <a:avLst/>
        </a:prstGeom>
        <a:solidFill>
          <a:schemeClr val="bg1"/>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rot="5400000">
          <a:off x="4131968" y="681656"/>
          <a:ext cx="256268" cy="1199372"/>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1">
          <a:noAutofit/>
        </a:bodyPr>
        <a:lstStyle/>
        <a:p>
          <a:pPr marL="0" lvl="0" indent="0" algn="ctr" defTabSz="488950" rtl="0">
            <a:lnSpc>
              <a:spcPct val="90000"/>
            </a:lnSpc>
            <a:spcBef>
              <a:spcPct val="0"/>
            </a:spcBef>
            <a:spcAft>
              <a:spcPct val="35000"/>
            </a:spcAft>
            <a:buNone/>
          </a:pPr>
          <a:r>
            <a:rPr lang="en-US" altLang="ja-JP" sz="1100" kern="1200" dirty="0">
              <a:latin typeface="Meiryo UI" panose="020B0604030504040204" pitchFamily="50" charset="-128"/>
              <a:ea typeface="Meiryo UI" panose="020B0604030504040204" pitchFamily="50" charset="-128"/>
            </a:rPr>
            <a:t>2027</a:t>
          </a:r>
          <a:r>
            <a:rPr lang="ja-JP" altLang="en-US" sz="1100" kern="1200" dirty="0">
              <a:latin typeface="Meiryo UI" panose="020B0604030504040204" pitchFamily="50" charset="-128"/>
              <a:ea typeface="Meiryo UI" panose="020B0604030504040204" pitchFamily="50" charset="-128"/>
            </a:rPr>
            <a:t>年度</a:t>
          </a:r>
          <a:endParaRPr lang="ja" sz="1100" kern="1200" dirty="0">
            <a:latin typeface="Meiryo UI" panose="020B0604030504040204" pitchFamily="50" charset="-128"/>
            <a:ea typeface="Meiryo UI" panose="020B0604030504040204" pitchFamily="50" charset="-128"/>
          </a:endParaRPr>
        </a:p>
      </dsp:txBody>
      <dsp:txXfrm rot="-5400000">
        <a:off x="3660416" y="1165718"/>
        <a:ext cx="1186862" cy="231248"/>
      </dsp:txXfrm>
    </dsp:sp>
    <dsp:sp modelId="{B4723E2A-4FF1-452A-BD25-8EC364F15A6F}">
      <dsp:nvSpPr>
        <dsp:cNvPr id="0" name=""/>
        <dsp:cNvSpPr/>
      </dsp:nvSpPr>
      <dsp:spPr>
        <a:xfrm>
          <a:off x="3007923" y="0"/>
          <a:ext cx="2504358" cy="89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rtlCol="0" anchor="b" anchorCtr="1">
          <a:noAutofit/>
        </a:bodyPr>
        <a:lstStyle/>
        <a:p>
          <a:pPr marL="0" lvl="0" indent="0" algn="ctr" defTabSz="488950" rtl="0">
            <a:lnSpc>
              <a:spcPts val="800"/>
            </a:lnSpc>
            <a:spcBef>
              <a:spcPct val="0"/>
            </a:spcBef>
            <a:spcAft>
              <a:spcPct val="35000"/>
            </a:spcAft>
            <a:buNone/>
          </a:pPr>
          <a:r>
            <a:rPr lang="en-US" altLang="ja-JP" sz="1100" b="0" kern="1200" dirty="0">
              <a:latin typeface="Meiryo UI" panose="020B0604030504040204" pitchFamily="50" charset="-128"/>
              <a:ea typeface="Meiryo UI" panose="020B0604030504040204" pitchFamily="50" charset="-128"/>
            </a:rPr>
            <a:t>2026</a:t>
          </a:r>
          <a:r>
            <a:rPr lang="ja-JP" altLang="en-US" sz="1100" b="0" kern="1200" dirty="0">
              <a:latin typeface="Meiryo UI" panose="020B0604030504040204" pitchFamily="50" charset="-128"/>
              <a:ea typeface="Meiryo UI" panose="020B0604030504040204" pitchFamily="50" charset="-128"/>
            </a:rPr>
            <a:t>年度以降にも</a:t>
          </a:r>
          <a:endParaRPr lang="en-US" altLang="ja-JP" sz="1100" b="0" kern="1200" dirty="0">
            <a:latin typeface="Meiryo UI" panose="020B0604030504040204" pitchFamily="50" charset="-128"/>
            <a:ea typeface="Meiryo UI" panose="020B0604030504040204" pitchFamily="50" charset="-128"/>
          </a:endParaRPr>
        </a:p>
        <a:p>
          <a:pPr marL="0" lvl="0" indent="0" algn="ctr" defTabSz="488950" rtl="0">
            <a:lnSpc>
              <a:spcPts val="800"/>
            </a:lnSpc>
            <a:spcBef>
              <a:spcPct val="0"/>
            </a:spcBef>
            <a:spcAft>
              <a:spcPct val="35000"/>
            </a:spcAft>
            <a:buNone/>
          </a:pPr>
          <a:r>
            <a:rPr lang="ja-JP" altLang="en-US" sz="1100" b="0" kern="1200" dirty="0">
              <a:latin typeface="Meiryo UI" panose="020B0604030504040204" pitchFamily="50" charset="-128"/>
              <a:ea typeface="Meiryo UI" panose="020B0604030504040204" pitchFamily="50" charset="-128"/>
            </a:rPr>
            <a:t>さらなる変更・難化の可能性あり？</a:t>
          </a:r>
          <a:endParaRPr lang="ja" sz="1100" b="0" kern="1200" dirty="0">
            <a:solidFill>
              <a:srgbClr val="FF0000"/>
            </a:solidFill>
            <a:latin typeface="Meiryo UI" panose="020B0604030504040204" pitchFamily="50" charset="-128"/>
            <a:ea typeface="Meiryo UI" panose="020B0604030504040204" pitchFamily="50" charset="-128"/>
          </a:endParaRPr>
        </a:p>
      </dsp:txBody>
      <dsp:txXfrm>
        <a:off x="3007923" y="0"/>
        <a:ext cx="2504358" cy="896940"/>
      </dsp:txXfrm>
    </dsp:sp>
    <dsp:sp modelId="{440E9361-37D2-4157-AF38-7B49AD23708B}">
      <dsp:nvSpPr>
        <dsp:cNvPr id="0" name=""/>
        <dsp:cNvSpPr/>
      </dsp:nvSpPr>
      <dsp:spPr>
        <a:xfrm>
          <a:off x="4260102" y="948193"/>
          <a:ext cx="0" cy="205014"/>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234475" y="896940"/>
          <a:ext cx="51253" cy="51253"/>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pPr rtl="0"/>
            <a:endParaRPr lang="en-US"/>
          </a:p>
        </p:txBody>
      </p:sp>
      <p:sp>
        <p:nvSpPr>
          <p:cNvPr id="3" name="日付プレースホルダー 2"/>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pPr rtl="0"/>
            <a:fld id="{2C644A8E-4737-47EC-8F63-A04FC3F60BBC}" type="datetime1">
              <a:rPr lang="ja-JP" altLang="en-US" smtClean="0"/>
              <a:t>2023/11/1</a:t>
            </a:fld>
            <a:endParaRPr lang="en-US" dirty="0"/>
          </a:p>
        </p:txBody>
      </p:sp>
      <p:sp>
        <p:nvSpPr>
          <p:cNvPr id="4" name="フッター プレースホルダー 3"/>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pPr rtl="0"/>
            <a:endParaRPr lang="en-US"/>
          </a:p>
        </p:txBody>
      </p:sp>
      <p:sp>
        <p:nvSpPr>
          <p:cNvPr id="5" name="スライド番号プレースホルダー 4"/>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pPr rtl="0"/>
            <a:fld id="{A975D426-A9DD-4244-A2CE-1FB6623742C7}" type="slidenum">
              <a:rPr lang="en-US" smtClean="0"/>
              <a:t>‹#›</a:t>
            </a:fld>
            <a:endParaRPr lang="en-US"/>
          </a:p>
        </p:txBody>
      </p:sp>
    </p:spTree>
    <p:extLst>
      <p:ext uri="{BB962C8B-B14F-4D97-AF65-F5344CB8AC3E}">
        <p14:creationId xmlns:p14="http://schemas.microsoft.com/office/powerpoint/2010/main" val="88248445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pPr rtl="0"/>
            <a:endParaRPr lang="en-US"/>
          </a:p>
        </p:txBody>
      </p:sp>
      <p:sp>
        <p:nvSpPr>
          <p:cNvPr id="3" name="日付プレースホルダー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pPr rtl="0"/>
            <a:fld id="{B7D2CD12-2EA1-4D01-B4E3-887F9CBA179F}" type="datetime1">
              <a:rPr lang="ja-JP" altLang="en-US" smtClean="0"/>
              <a:t>2023/11/1</a:t>
            </a:fld>
            <a:endParaRPr lang="en-US"/>
          </a:p>
        </p:txBody>
      </p:sp>
      <p:sp>
        <p:nvSpPr>
          <p:cNvPr id="4" name="スライド イメージ プレースホルダー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pPr rtl="0"/>
            <a:endParaRPr lang="en-US"/>
          </a:p>
        </p:txBody>
      </p:sp>
      <p:sp>
        <p:nvSpPr>
          <p:cNvPr id="5" name="ノート プレースホルダー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rtl="0"/>
            <a:r>
              <a:rPr lang="ja"/>
              <a:t>マスター テキストの書式設定</a:t>
            </a:r>
            <a:endParaRPr lang="en-US"/>
          </a:p>
          <a:p>
            <a:pPr lvl="1" rtl="0"/>
            <a:r>
              <a:rPr lang="ja"/>
              <a:t>第 2 レベル</a:t>
            </a:r>
          </a:p>
          <a:p>
            <a:pPr lvl="2" rtl="0"/>
            <a:r>
              <a:rPr lang="ja"/>
              <a:t>第 3 レベル</a:t>
            </a:r>
          </a:p>
          <a:p>
            <a:pPr lvl="3" rtl="0"/>
            <a:r>
              <a:rPr lang="ja"/>
              <a:t>第 4 レベル</a:t>
            </a:r>
          </a:p>
          <a:p>
            <a:pPr lvl="4" rtl="0"/>
            <a:r>
              <a:rPr lang="ja"/>
              <a:t>第 5 レベル</a:t>
            </a:r>
            <a:endParaRPr lang="en-US"/>
          </a:p>
        </p:txBody>
      </p:sp>
      <p:sp>
        <p:nvSpPr>
          <p:cNvPr id="6" name="フッター プレースホルダー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pPr rtl="0"/>
            <a:endParaRPr lang="en-US"/>
          </a:p>
        </p:txBody>
      </p:sp>
      <p:sp>
        <p:nvSpPr>
          <p:cNvPr id="7" name="スライド番号プレースホルダー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pPr rtl="0"/>
            <a:fld id="{01B41D33-19C8-4450-B3C5-BE83E9C8F0BC}" type="slidenum">
              <a:rPr lang="en-US" smtClean="0"/>
              <a:t>‹#›</a:t>
            </a:fld>
            <a:endParaRPr lang="en-US"/>
          </a:p>
        </p:txBody>
      </p:sp>
    </p:spTree>
    <p:extLst>
      <p:ext uri="{BB962C8B-B14F-4D97-AF65-F5344CB8AC3E}">
        <p14:creationId xmlns:p14="http://schemas.microsoft.com/office/powerpoint/2010/main" val="357145525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長方形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ctrTitle"/>
          </p:nvPr>
        </p:nvSpPr>
        <p:spPr>
          <a:xfrm>
            <a:off x="581191" y="1020431"/>
            <a:ext cx="10993549" cy="1475013"/>
          </a:xfrm>
          <a:effectLst/>
        </p:spPr>
        <p:txBody>
          <a:bodyPr rtlCol="0" anchor="b">
            <a:normAutofit/>
          </a:bodyPr>
          <a:lstStyle>
            <a:lvl1pPr>
              <a:defRPr sz="3600">
                <a:solidFill>
                  <a:schemeClr val="tx1">
                    <a:lumMod val="75000"/>
                    <a:lumOff val="25000"/>
                  </a:schemeClr>
                </a:solidFill>
              </a:defRPr>
            </a:lvl1pPr>
          </a:lstStyle>
          <a:p>
            <a:pPr rtl="0"/>
            <a:r>
              <a:rPr lang="ja-JP" altLang="en-US"/>
              <a:t>マスター タイトルの書式設定</a:t>
            </a:r>
            <a:endParaRPr lang="en-US" dirty="0"/>
          </a:p>
        </p:txBody>
      </p:sp>
      <p:sp>
        <p:nvSpPr>
          <p:cNvPr id="3" name="サブタイトル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ja-JP" altLang="en-US"/>
              <a:t>マスター サブタイトルの書式設定</a:t>
            </a:r>
            <a:endParaRPr lang="en-US" dirty="0"/>
          </a:p>
        </p:txBody>
      </p:sp>
      <p:sp>
        <p:nvSpPr>
          <p:cNvPr id="8" name="日付プレースホルダー 7">
            <a:extLst>
              <a:ext uri="{FF2B5EF4-FFF2-40B4-BE49-F238E27FC236}">
                <a16:creationId xmlns:a16="http://schemas.microsoft.com/office/drawing/2014/main" id="{7FA0ACE7-29A8-47D3-A7D9-257B711D8023}"/>
              </a:ext>
            </a:extLst>
          </p:cNvPr>
          <p:cNvSpPr>
            <a:spLocks noGrp="1"/>
          </p:cNvSpPr>
          <p:nvPr>
            <p:ph type="dt" sz="half" idx="10"/>
          </p:nvPr>
        </p:nvSpPr>
        <p:spPr/>
        <p:txBody>
          <a:bodyPr rtlCol="0"/>
          <a:lstStyle/>
          <a:p>
            <a:pPr rtl="0"/>
            <a:fld id="{83DCDF92-A159-46CD-AE7F-AE913F8A0C03}" type="datetime1">
              <a:rPr lang="ja-JP" altLang="en-US" smtClean="0"/>
              <a:t>2023/11/1</a:t>
            </a:fld>
            <a:endParaRPr lang="en-US" dirty="0"/>
          </a:p>
        </p:txBody>
      </p:sp>
      <p:sp>
        <p:nvSpPr>
          <p:cNvPr id="9" name="フッター プレースホルダー 8">
            <a:extLst>
              <a:ext uri="{FF2B5EF4-FFF2-40B4-BE49-F238E27FC236}">
                <a16:creationId xmlns:a16="http://schemas.microsoft.com/office/drawing/2014/main" id="{DEC604B9-52E9-4810-8359-47206518D038}"/>
              </a:ext>
            </a:extLst>
          </p:cNvPr>
          <p:cNvSpPr>
            <a:spLocks noGrp="1"/>
          </p:cNvSpPr>
          <p:nvPr>
            <p:ph type="ftr" sz="quarter" idx="11"/>
          </p:nvPr>
        </p:nvSpPr>
        <p:spPr/>
        <p:txBody>
          <a:bodyPr rtlCol="0"/>
          <a:lstStyle/>
          <a:p>
            <a:pPr rtl="0"/>
            <a:endParaRPr lang="en-US" dirty="0"/>
          </a:p>
        </p:txBody>
      </p:sp>
      <p:sp>
        <p:nvSpPr>
          <p:cNvPr id="10" name="スライド番号プレースホルダー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9" name="タイトル 1"/>
          <p:cNvSpPr>
            <a:spLocks noGrp="1"/>
          </p:cNvSpPr>
          <p:nvPr>
            <p:ph type="title"/>
          </p:nvPr>
        </p:nvSpPr>
        <p:spPr>
          <a:xfrm>
            <a:off x="581192" y="702156"/>
            <a:ext cx="11029616" cy="1013800"/>
          </a:xfrm>
        </p:spPr>
        <p:txBody>
          <a:bodyPr rtlCol="0"/>
          <a:lstStyle/>
          <a:p>
            <a:pPr rtl="0"/>
            <a:r>
              <a:rPr lang="ja-JP" altLang="en-US"/>
              <a:t>マスター タイトルの書式設定</a:t>
            </a:r>
            <a:endParaRPr lang="en-US" dirty="0"/>
          </a:p>
        </p:txBody>
      </p:sp>
      <p:sp>
        <p:nvSpPr>
          <p:cNvPr id="3" name="縦書きテキスト プレースホルダー 2"/>
          <p:cNvSpPr>
            <a:spLocks noGrp="1"/>
          </p:cNvSpPr>
          <p:nvPr>
            <p:ph type="body" orient="vert" idx="1"/>
          </p:nvPr>
        </p:nvSpPr>
        <p:spPr/>
        <p:txBody>
          <a:bodyPr vert="eaVert" rtlCol="0" anchor="t"/>
          <a:lstStyle>
            <a:lvl1pPr algn="l">
              <a:defRPr/>
            </a:lvl1pPr>
            <a:lvl2pPr algn="l">
              <a:defRPr/>
            </a:lvl2pPr>
            <a:lvl3pPr algn="l">
              <a:defRPr/>
            </a:lvl3pPr>
            <a:lvl4pPr algn="l">
              <a:defRPr/>
            </a:lvl4pPr>
            <a:lvl5pPr algn="l">
              <a:defRPr/>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4" name="日付プレースホルダー 3"/>
          <p:cNvSpPr>
            <a:spLocks noGrp="1"/>
          </p:cNvSpPr>
          <p:nvPr>
            <p:ph type="dt" sz="half" idx="10"/>
          </p:nvPr>
        </p:nvSpPr>
        <p:spPr/>
        <p:txBody>
          <a:bodyPr rtlCol="0"/>
          <a:lstStyle/>
          <a:p>
            <a:pPr rtl="0"/>
            <a:fld id="{63A43473-F0CF-4097-9FA0-5C73431C12E8}" type="datetime1">
              <a:rPr lang="ja-JP" altLang="en-US" smtClean="0"/>
              <a:t>2023/11/1</a:t>
            </a:fld>
            <a:endParaRPr lang="en-US" dirty="0"/>
          </a:p>
        </p:txBody>
      </p:sp>
      <p:sp>
        <p:nvSpPr>
          <p:cNvPr id="5" name="フッター プレースホルダー 4"/>
          <p:cNvSpPr>
            <a:spLocks noGrp="1"/>
          </p:cNvSpPr>
          <p:nvPr>
            <p:ph type="ftr" sz="quarter" idx="11"/>
          </p:nvPr>
        </p:nvSpPr>
        <p:spPr/>
        <p:txBody>
          <a:bodyPr rtlCol="0"/>
          <a:lstStyle/>
          <a:p>
            <a:pPr rtl="0"/>
            <a:endParaRPr lang="en-US" dirty="0"/>
          </a:p>
        </p:txBody>
      </p:sp>
      <p:sp>
        <p:nvSpPr>
          <p:cNvPr id="6" name="スライド番号プレースホルダー 5"/>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テキスト">
    <p:spTree>
      <p:nvGrpSpPr>
        <p:cNvPr id="1" name=""/>
        <p:cNvGrpSpPr/>
        <p:nvPr/>
      </p:nvGrpSpPr>
      <p:grpSpPr>
        <a:xfrm>
          <a:off x="0" y="0"/>
          <a:ext cx="0" cy="0"/>
          <a:chOff x="0" y="0"/>
          <a:chExt cx="0" cy="0"/>
        </a:xfrm>
      </p:grpSpPr>
      <p:sp>
        <p:nvSpPr>
          <p:cNvPr id="7" name="長方形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縦書きタイトル 1"/>
          <p:cNvSpPr>
            <a:spLocks noGrp="1"/>
          </p:cNvSpPr>
          <p:nvPr>
            <p:ph type="title" orient="vert"/>
          </p:nvPr>
        </p:nvSpPr>
        <p:spPr>
          <a:xfrm>
            <a:off x="8204200" y="863600"/>
            <a:ext cx="3124200" cy="4807326"/>
          </a:xfrm>
        </p:spPr>
        <p:txBody>
          <a:bodyPr vert="eaVert" rtlCol="0" anchor="ctr"/>
          <a:lstStyle>
            <a:lvl1pPr>
              <a:defRPr>
                <a:solidFill>
                  <a:srgbClr val="FFFFFF"/>
                </a:solidFill>
              </a:defRPr>
            </a:lvl1pPr>
          </a:lstStyle>
          <a:p>
            <a:pPr rtl="0"/>
            <a:r>
              <a:rPr lang="ja-JP" altLang="en-US"/>
              <a:t>マスター タイトルの書式設定</a:t>
            </a:r>
            <a:endParaRPr lang="en-US" dirty="0"/>
          </a:p>
        </p:txBody>
      </p:sp>
      <p:sp>
        <p:nvSpPr>
          <p:cNvPr id="3" name="縦書きテキスト プレースホルダー 2"/>
          <p:cNvSpPr>
            <a:spLocks noGrp="1"/>
          </p:cNvSpPr>
          <p:nvPr>
            <p:ph type="body" orient="vert" idx="1"/>
          </p:nvPr>
        </p:nvSpPr>
        <p:spPr>
          <a:xfrm>
            <a:off x="774923" y="863600"/>
            <a:ext cx="7161625" cy="4807326"/>
          </a:xfrm>
        </p:spPr>
        <p:txBody>
          <a:bodyPr vert="eaVert" rtlCol="0" anchor="t"/>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8" name="長方形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長方形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長方形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日付プレースホルダー 10">
            <a:extLst>
              <a:ext uri="{FF2B5EF4-FFF2-40B4-BE49-F238E27FC236}">
                <a16:creationId xmlns:a16="http://schemas.microsoft.com/office/drawing/2014/main" id="{5C74A470-3BD3-4F33-80E5-67E6E87FCBE7}"/>
              </a:ext>
            </a:extLst>
          </p:cNvPr>
          <p:cNvSpPr>
            <a:spLocks noGrp="1"/>
          </p:cNvSpPr>
          <p:nvPr>
            <p:ph type="dt" sz="half" idx="10"/>
          </p:nvPr>
        </p:nvSpPr>
        <p:spPr/>
        <p:txBody>
          <a:bodyPr rtlCol="0"/>
          <a:lstStyle/>
          <a:p>
            <a:pPr rtl="0"/>
            <a:fld id="{2D9E36F4-56C9-497D-985A-4547EE80C7E5}" type="datetime1">
              <a:rPr lang="ja-JP" altLang="en-US" smtClean="0"/>
              <a:t>2023/11/1</a:t>
            </a:fld>
            <a:endParaRPr lang="en-US" dirty="0"/>
          </a:p>
        </p:txBody>
      </p:sp>
      <p:sp>
        <p:nvSpPr>
          <p:cNvPr id="12" name="フッター プレースホルダー 11">
            <a:extLst>
              <a:ext uri="{FF2B5EF4-FFF2-40B4-BE49-F238E27FC236}">
                <a16:creationId xmlns:a16="http://schemas.microsoft.com/office/drawing/2014/main" id="{9A3A30BA-DB50-4D7D-BCDE-17D20FB354DF}"/>
              </a:ext>
            </a:extLst>
          </p:cNvPr>
          <p:cNvSpPr>
            <a:spLocks noGrp="1"/>
          </p:cNvSpPr>
          <p:nvPr>
            <p:ph type="ftr" sz="quarter" idx="11"/>
          </p:nvPr>
        </p:nvSpPr>
        <p:spPr/>
        <p:txBody>
          <a:bodyPr rtlCol="0"/>
          <a:lstStyle/>
          <a:p>
            <a:pPr rtl="0"/>
            <a:endParaRPr lang="en-US" dirty="0"/>
          </a:p>
        </p:txBody>
      </p:sp>
      <p:sp>
        <p:nvSpPr>
          <p:cNvPr id="13" name="スライド番号プレースホルダー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2" y="702156"/>
            <a:ext cx="11029616" cy="1188720"/>
          </a:xfrm>
        </p:spPr>
        <p:txBody>
          <a:bodyPr rtlCol="0"/>
          <a:lstStyle/>
          <a:p>
            <a:pPr rtl="0"/>
            <a:r>
              <a:rPr lang="ja-JP" altLang="en-US"/>
              <a:t>マスター タイトルの書式設定</a:t>
            </a:r>
            <a:endParaRPr lang="en-US" dirty="0"/>
          </a:p>
        </p:txBody>
      </p:sp>
      <p:sp>
        <p:nvSpPr>
          <p:cNvPr id="3" name="コンテンツ プレースホルダー 2"/>
          <p:cNvSpPr>
            <a:spLocks noGrp="1"/>
          </p:cNvSpPr>
          <p:nvPr>
            <p:ph idx="1"/>
          </p:nvPr>
        </p:nvSpPr>
        <p:spPr>
          <a:xfrm>
            <a:off x="581192" y="2340864"/>
            <a:ext cx="11029615" cy="3634486"/>
          </a:xfrm>
        </p:spPr>
        <p:txBody>
          <a:bodyPr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8" name="日付プレースホルダー 7">
            <a:extLst>
              <a:ext uri="{FF2B5EF4-FFF2-40B4-BE49-F238E27FC236}">
                <a16:creationId xmlns:a16="http://schemas.microsoft.com/office/drawing/2014/main" id="{770E6237-3456-439F-802D-3BA93FC7E3E5}"/>
              </a:ext>
            </a:extLst>
          </p:cNvPr>
          <p:cNvSpPr>
            <a:spLocks noGrp="1"/>
          </p:cNvSpPr>
          <p:nvPr>
            <p:ph type="dt" sz="half" idx="10"/>
          </p:nvPr>
        </p:nvSpPr>
        <p:spPr/>
        <p:txBody>
          <a:bodyPr rtlCol="0"/>
          <a:lstStyle/>
          <a:p>
            <a:pPr rtl="0"/>
            <a:fld id="{3FE9C3F6-23B1-4AC7-8654-56B71A245609}" type="datetime1">
              <a:rPr lang="ja-JP" altLang="en-US" smtClean="0"/>
              <a:t>2023/11/1</a:t>
            </a:fld>
            <a:endParaRPr lang="en-US" dirty="0"/>
          </a:p>
        </p:txBody>
      </p:sp>
      <p:sp>
        <p:nvSpPr>
          <p:cNvPr id="9" name="フッター プレースホルダー 8">
            <a:extLst>
              <a:ext uri="{FF2B5EF4-FFF2-40B4-BE49-F238E27FC236}">
                <a16:creationId xmlns:a16="http://schemas.microsoft.com/office/drawing/2014/main" id="{1356D3B5-6063-4A89-B88F-9D3043916FF8}"/>
              </a:ext>
            </a:extLst>
          </p:cNvPr>
          <p:cNvSpPr>
            <a:spLocks noGrp="1"/>
          </p:cNvSpPr>
          <p:nvPr>
            <p:ph type="ftr" sz="quarter" idx="11"/>
          </p:nvPr>
        </p:nvSpPr>
        <p:spPr/>
        <p:txBody>
          <a:bodyPr rtlCol="0"/>
          <a:lstStyle/>
          <a:p>
            <a:pPr rtl="0"/>
            <a:endParaRPr lang="en-US" dirty="0"/>
          </a:p>
        </p:txBody>
      </p:sp>
      <p:sp>
        <p:nvSpPr>
          <p:cNvPr id="10" name="スライド番号プレースホルダー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8" name="長方形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title"/>
          </p:nvPr>
        </p:nvSpPr>
        <p:spPr>
          <a:xfrm>
            <a:off x="581193" y="2393950"/>
            <a:ext cx="11029615" cy="2147467"/>
          </a:xfrm>
        </p:spPr>
        <p:txBody>
          <a:bodyPr rtlCol="0" anchor="b">
            <a:normAutofit/>
          </a:bodyPr>
          <a:lstStyle>
            <a:lvl1pPr algn="l">
              <a:defRPr sz="3600" b="0" cap="all">
                <a:solidFill>
                  <a:schemeClr val="tx1">
                    <a:lumMod val="75000"/>
                    <a:lumOff val="25000"/>
                  </a:schemeClr>
                </a:solidFill>
              </a:defRPr>
            </a:lvl1pPr>
          </a:lstStyle>
          <a:p>
            <a:pPr rtl="0"/>
            <a:r>
              <a:rPr lang="ja-JP" altLang="en-US"/>
              <a:t>マスター タイトルの書式設定</a:t>
            </a:r>
            <a:endParaRPr lang="en-US" dirty="0"/>
          </a:p>
        </p:txBody>
      </p:sp>
      <p:sp>
        <p:nvSpPr>
          <p:cNvPr id="3" name="テキスト プレースホルダー 2"/>
          <p:cNvSpPr>
            <a:spLocks noGrp="1"/>
          </p:cNvSpPr>
          <p:nvPr>
            <p:ph type="body" idx="1"/>
          </p:nvPr>
        </p:nvSpPr>
        <p:spPr>
          <a:xfrm>
            <a:off x="581192" y="4541417"/>
            <a:ext cx="11029615" cy="600556"/>
          </a:xfrm>
        </p:spPr>
        <p:txBody>
          <a:bodyPr rtlCol="0"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ja-JP" altLang="en-US"/>
              <a:t>マスター テキストの書式設定</a:t>
            </a:r>
          </a:p>
        </p:txBody>
      </p:sp>
      <p:sp>
        <p:nvSpPr>
          <p:cNvPr id="7" name="日付プレースホルダー 6">
            <a:extLst>
              <a:ext uri="{FF2B5EF4-FFF2-40B4-BE49-F238E27FC236}">
                <a16:creationId xmlns:a16="http://schemas.microsoft.com/office/drawing/2014/main" id="{61582016-5696-4A93-887F-BBB3B9002FE5}"/>
              </a:ext>
            </a:extLst>
          </p:cNvPr>
          <p:cNvSpPr>
            <a:spLocks noGrp="1"/>
          </p:cNvSpPr>
          <p:nvPr>
            <p:ph type="dt" sz="half" idx="10"/>
          </p:nvPr>
        </p:nvSpPr>
        <p:spPr/>
        <p:txBody>
          <a:bodyPr rtlCol="0"/>
          <a:lstStyle/>
          <a:p>
            <a:pPr rtl="0"/>
            <a:fld id="{48EED29A-E673-4AAF-8414-A0538097D4FB}" type="datetime1">
              <a:rPr lang="ja-JP" altLang="en-US" smtClean="0"/>
              <a:t>2023/11/1</a:t>
            </a:fld>
            <a:endParaRPr lang="en-US" dirty="0"/>
          </a:p>
        </p:txBody>
      </p:sp>
      <p:sp>
        <p:nvSpPr>
          <p:cNvPr id="9" name="フッター プレースホルダー 8">
            <a:extLst>
              <a:ext uri="{FF2B5EF4-FFF2-40B4-BE49-F238E27FC236}">
                <a16:creationId xmlns:a16="http://schemas.microsoft.com/office/drawing/2014/main" id="{857CFCD5-1192-4E18-8A8F-29E153B44DA4}"/>
              </a:ext>
            </a:extLst>
          </p:cNvPr>
          <p:cNvSpPr>
            <a:spLocks noGrp="1"/>
          </p:cNvSpPr>
          <p:nvPr>
            <p:ph type="ftr" sz="quarter" idx="11"/>
          </p:nvPr>
        </p:nvSpPr>
        <p:spPr/>
        <p:txBody>
          <a:bodyPr rtlCol="0"/>
          <a:lstStyle/>
          <a:p>
            <a:pPr rtl="0"/>
            <a:endParaRPr lang="en-US" dirty="0"/>
          </a:p>
        </p:txBody>
      </p:sp>
      <p:sp>
        <p:nvSpPr>
          <p:cNvPr id="10" name="スライド番号プレースホルダー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3" y="729658"/>
            <a:ext cx="11029616" cy="988332"/>
          </a:xfrm>
        </p:spPr>
        <p:txBody>
          <a:bodyPr rtlCol="0"/>
          <a:lstStyle/>
          <a:p>
            <a:pPr rtl="0"/>
            <a:r>
              <a:rPr lang="ja-JP" altLang="en-US"/>
              <a:t>マスター タイトルの書式設定</a:t>
            </a:r>
            <a:endParaRPr lang="en-US" dirty="0"/>
          </a:p>
        </p:txBody>
      </p:sp>
      <p:sp>
        <p:nvSpPr>
          <p:cNvPr id="3" name="コンテンツ プレースホルダー 2"/>
          <p:cNvSpPr>
            <a:spLocks noGrp="1"/>
          </p:cNvSpPr>
          <p:nvPr>
            <p:ph sz="half" idx="1"/>
          </p:nvPr>
        </p:nvSpPr>
        <p:spPr>
          <a:xfrm>
            <a:off x="581193" y="2228003"/>
            <a:ext cx="5194767" cy="3633047"/>
          </a:xfrm>
        </p:spPr>
        <p:txBody>
          <a:bodyPr rtlCol="0">
            <a:normAutofit/>
          </a:body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4" name="コンテンツ プレースホルダー 3"/>
          <p:cNvSpPr>
            <a:spLocks noGrp="1"/>
          </p:cNvSpPr>
          <p:nvPr>
            <p:ph sz="half" idx="2"/>
          </p:nvPr>
        </p:nvSpPr>
        <p:spPr>
          <a:xfrm>
            <a:off x="6416039" y="2228003"/>
            <a:ext cx="5194769" cy="3633047"/>
          </a:xfrm>
        </p:spPr>
        <p:txBody>
          <a:bodyPr rtlCol="0">
            <a:normAutofit/>
          </a:body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5" name="日付プレースホルダー 4"/>
          <p:cNvSpPr>
            <a:spLocks noGrp="1"/>
          </p:cNvSpPr>
          <p:nvPr>
            <p:ph type="dt" sz="half" idx="10"/>
          </p:nvPr>
        </p:nvSpPr>
        <p:spPr/>
        <p:txBody>
          <a:bodyPr rtlCol="0"/>
          <a:lstStyle/>
          <a:p>
            <a:pPr rtl="0"/>
            <a:fld id="{D2AF9471-7E3C-43CD-B2AE-E0996B6FCF28}" type="datetime1">
              <a:rPr lang="ja-JP" altLang="en-US" smtClean="0"/>
              <a:t>2023/11/1</a:t>
            </a:fld>
            <a:endParaRPr lang="en-US" dirty="0"/>
          </a:p>
        </p:txBody>
      </p:sp>
      <p:sp>
        <p:nvSpPr>
          <p:cNvPr id="6" name="フッター プレースホルダー 5"/>
          <p:cNvSpPr>
            <a:spLocks noGrp="1"/>
          </p:cNvSpPr>
          <p:nvPr>
            <p:ph type="ftr" sz="quarter" idx="11"/>
          </p:nvPr>
        </p:nvSpPr>
        <p:spPr/>
        <p:txBody>
          <a:bodyPr rtlCol="0"/>
          <a:lstStyle/>
          <a:p>
            <a:pPr rtl="0"/>
            <a:endParaRPr lang="en-US" dirty="0"/>
          </a:p>
        </p:txBody>
      </p:sp>
      <p:sp>
        <p:nvSpPr>
          <p:cNvPr id="7" name="スライド番号プレースホルダー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12" name="タイトル 1"/>
          <p:cNvSpPr>
            <a:spLocks noGrp="1"/>
          </p:cNvSpPr>
          <p:nvPr>
            <p:ph type="title"/>
          </p:nvPr>
        </p:nvSpPr>
        <p:spPr>
          <a:xfrm>
            <a:off x="581193" y="729658"/>
            <a:ext cx="11029616" cy="988332"/>
          </a:xfrm>
        </p:spPr>
        <p:txBody>
          <a:bodyPr rtlCol="0"/>
          <a:lstStyle/>
          <a:p>
            <a:pPr rtl="0"/>
            <a:r>
              <a:rPr lang="ja-JP" altLang="en-US"/>
              <a:t>マスター タイトルの書式設定</a:t>
            </a:r>
            <a:endParaRPr lang="en-US" dirty="0"/>
          </a:p>
        </p:txBody>
      </p:sp>
      <p:sp>
        <p:nvSpPr>
          <p:cNvPr id="3" name="テキスト プレースホルダー 2"/>
          <p:cNvSpPr>
            <a:spLocks noGrp="1"/>
          </p:cNvSpPr>
          <p:nvPr>
            <p:ph type="body" idx="1"/>
          </p:nvPr>
        </p:nvSpPr>
        <p:spPr>
          <a:xfrm>
            <a:off x="581191" y="2250891"/>
            <a:ext cx="5194769" cy="557784"/>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a:t>マスター テキストの書式設定</a:t>
            </a:r>
          </a:p>
        </p:txBody>
      </p:sp>
      <p:sp>
        <p:nvSpPr>
          <p:cNvPr id="4" name="コンテンツ プレースホルダー 3"/>
          <p:cNvSpPr>
            <a:spLocks noGrp="1"/>
          </p:cNvSpPr>
          <p:nvPr>
            <p:ph sz="half" idx="2"/>
          </p:nvPr>
        </p:nvSpPr>
        <p:spPr>
          <a:xfrm>
            <a:off x="581194" y="2926052"/>
            <a:ext cx="5194766" cy="2934999"/>
          </a:xfrm>
        </p:spPr>
        <p:txBody>
          <a:bodyPr rtlCol="0" anchor="t">
            <a:normAutofit/>
          </a:body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5" name="テキスト プレースホルダー 4"/>
          <p:cNvSpPr>
            <a:spLocks noGrp="1"/>
          </p:cNvSpPr>
          <p:nvPr>
            <p:ph type="body" sz="quarter" idx="3"/>
          </p:nvPr>
        </p:nvSpPr>
        <p:spPr>
          <a:xfrm>
            <a:off x="6416039" y="2250892"/>
            <a:ext cx="519477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ja-JP" altLang="en-US"/>
              <a:t>マスター テキストの書式設定</a:t>
            </a:r>
          </a:p>
        </p:txBody>
      </p:sp>
      <p:sp>
        <p:nvSpPr>
          <p:cNvPr id="6" name="コンテンツ プレースホルダー 5"/>
          <p:cNvSpPr>
            <a:spLocks noGrp="1"/>
          </p:cNvSpPr>
          <p:nvPr>
            <p:ph sz="quarter" idx="4"/>
          </p:nvPr>
        </p:nvSpPr>
        <p:spPr>
          <a:xfrm>
            <a:off x="6416037" y="2926052"/>
            <a:ext cx="5194771" cy="2934999"/>
          </a:xfrm>
        </p:spPr>
        <p:txBody>
          <a:bodyPr rtlCol="0" anchor="t">
            <a:normAutofit/>
          </a:body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7" name="日付プレースホルダー 6"/>
          <p:cNvSpPr>
            <a:spLocks noGrp="1"/>
          </p:cNvSpPr>
          <p:nvPr>
            <p:ph type="dt" sz="half" idx="10"/>
          </p:nvPr>
        </p:nvSpPr>
        <p:spPr/>
        <p:txBody>
          <a:bodyPr rtlCol="0"/>
          <a:lstStyle/>
          <a:p>
            <a:pPr rtl="0"/>
            <a:fld id="{42EAD7D0-3BCF-438D-AF45-776548880E3E}" type="datetime1">
              <a:rPr lang="ja-JP" altLang="en-US" smtClean="0"/>
              <a:t>2023/11/1</a:t>
            </a:fld>
            <a:endParaRPr lang="en-US" dirty="0"/>
          </a:p>
        </p:txBody>
      </p:sp>
      <p:sp>
        <p:nvSpPr>
          <p:cNvPr id="8" name="フッター プレースホルダー 7"/>
          <p:cNvSpPr>
            <a:spLocks noGrp="1"/>
          </p:cNvSpPr>
          <p:nvPr>
            <p:ph type="ftr" sz="quarter" idx="11"/>
          </p:nvPr>
        </p:nvSpPr>
        <p:spPr/>
        <p:txBody>
          <a:bodyPr rtlCol="0"/>
          <a:lstStyle/>
          <a:p>
            <a:pPr rtl="0"/>
            <a:endParaRPr lang="en-US" dirty="0"/>
          </a:p>
        </p:txBody>
      </p:sp>
      <p:sp>
        <p:nvSpPr>
          <p:cNvPr id="9" name="スライド番号プレースホルダー 8"/>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8" name="タイトル 1"/>
          <p:cNvSpPr>
            <a:spLocks noGrp="1"/>
          </p:cNvSpPr>
          <p:nvPr>
            <p:ph type="title"/>
          </p:nvPr>
        </p:nvSpPr>
        <p:spPr>
          <a:xfrm>
            <a:off x="575894" y="729658"/>
            <a:ext cx="11029616" cy="988332"/>
          </a:xfrm>
        </p:spPr>
        <p:txBody>
          <a:bodyPr rtlCol="0"/>
          <a:lstStyle/>
          <a:p>
            <a:pPr rtl="0"/>
            <a:r>
              <a:rPr lang="ja-JP" altLang="en-US"/>
              <a:t>マスター タイトルの書式設定</a:t>
            </a:r>
            <a:endParaRPr lang="en-US" dirty="0"/>
          </a:p>
        </p:txBody>
      </p:sp>
      <p:sp>
        <p:nvSpPr>
          <p:cNvPr id="3" name="日付プレースホルダー 2"/>
          <p:cNvSpPr>
            <a:spLocks noGrp="1"/>
          </p:cNvSpPr>
          <p:nvPr>
            <p:ph type="dt" sz="half" idx="10"/>
          </p:nvPr>
        </p:nvSpPr>
        <p:spPr/>
        <p:txBody>
          <a:bodyPr rtlCol="0"/>
          <a:lstStyle/>
          <a:p>
            <a:pPr rtl="0"/>
            <a:fld id="{095BB670-9BB6-41E9-8402-5ADF041FD5DA}" type="datetime1">
              <a:rPr lang="ja-JP" altLang="en-US" smtClean="0"/>
              <a:t>2023/11/1</a:t>
            </a:fld>
            <a:endParaRPr lang="en-US" dirty="0"/>
          </a:p>
        </p:txBody>
      </p:sp>
      <p:sp>
        <p:nvSpPr>
          <p:cNvPr id="4" name="フッター プレースホルダー 3"/>
          <p:cNvSpPr>
            <a:spLocks noGrp="1"/>
          </p:cNvSpPr>
          <p:nvPr>
            <p:ph type="ftr" sz="quarter" idx="11"/>
          </p:nvPr>
        </p:nvSpPr>
        <p:spPr/>
        <p:txBody>
          <a:bodyPr rtlCol="0"/>
          <a:lstStyle/>
          <a:p>
            <a:pPr rtl="0"/>
            <a:endParaRPr lang="en-US" dirty="0"/>
          </a:p>
        </p:txBody>
      </p:sp>
      <p:sp>
        <p:nvSpPr>
          <p:cNvPr id="5" name="スライド番号プレースホルダー 4"/>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p>
            <a:pPr rtl="0"/>
            <a:fld id="{B64CBAF2-9AF4-4C61-80A6-A4165AC07DD4}" type="datetime1">
              <a:rPr lang="ja-JP" altLang="en-US" smtClean="0"/>
              <a:t>2023/11/1</a:t>
            </a:fld>
            <a:endParaRPr lang="en-US" dirty="0"/>
          </a:p>
        </p:txBody>
      </p:sp>
      <p:sp>
        <p:nvSpPr>
          <p:cNvPr id="3" name="フッター プレースホルダー 2"/>
          <p:cNvSpPr>
            <a:spLocks noGrp="1"/>
          </p:cNvSpPr>
          <p:nvPr>
            <p:ph type="ftr" sz="quarter" idx="11"/>
          </p:nvPr>
        </p:nvSpPr>
        <p:spPr/>
        <p:txBody>
          <a:bodyPr rtlCol="0"/>
          <a:lstStyle/>
          <a:p>
            <a:pPr rtl="0"/>
            <a:endParaRPr lang="en-US" dirty="0"/>
          </a:p>
        </p:txBody>
      </p:sp>
      <p:sp>
        <p:nvSpPr>
          <p:cNvPr id="4" name="スライド番号プレースホルダー 3"/>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9" name="長方形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ja-JP" altLang="en-US"/>
              <a:t>マスター タイトルの書式設定</a:t>
            </a:r>
            <a:endParaRPr lang="en-US" dirty="0"/>
          </a:p>
        </p:txBody>
      </p:sp>
      <p:sp>
        <p:nvSpPr>
          <p:cNvPr id="3" name="コンテンツ プレースホルダー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4" name="テキスト プレースホルダー 3"/>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a:t>マスター テキストの書式設定</a:t>
            </a:r>
          </a:p>
        </p:txBody>
      </p:sp>
      <p:sp>
        <p:nvSpPr>
          <p:cNvPr id="8" name="日付プレースホルダー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p>
            <a:pPr rtl="0"/>
            <a:fld id="{15E8BA45-A90A-4071-A13D-6AC57A8D06A3}" type="datetime1">
              <a:rPr lang="ja-JP" altLang="en-US" smtClean="0"/>
              <a:t>2023/11/1</a:t>
            </a:fld>
            <a:endParaRPr lang="en-US" dirty="0"/>
          </a:p>
        </p:txBody>
      </p:sp>
      <p:sp>
        <p:nvSpPr>
          <p:cNvPr id="10" name="フッター プレースホルダー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p>
            <a:pPr rtl="0"/>
            <a:endParaRPr lang="en-US" dirty="0"/>
          </a:p>
        </p:txBody>
      </p:sp>
      <p:sp>
        <p:nvSpPr>
          <p:cNvPr id="11" name="スライド番号プレースホルダー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3" y="4693389"/>
            <a:ext cx="11029616" cy="566738"/>
          </a:xfrm>
        </p:spPr>
        <p:txBody>
          <a:bodyPr rtlCol="0" anchor="b">
            <a:normAutofit/>
          </a:bodyPr>
          <a:lstStyle>
            <a:lvl1pPr algn="l">
              <a:defRPr sz="2400" b="0">
                <a:solidFill>
                  <a:schemeClr val="tx1">
                    <a:lumMod val="75000"/>
                    <a:lumOff val="25000"/>
                  </a:schemeClr>
                </a:solidFill>
              </a:defRPr>
            </a:lvl1pPr>
          </a:lstStyle>
          <a:p>
            <a:pPr rtl="0"/>
            <a:r>
              <a:rPr lang="ja-JP" altLang="en-US"/>
              <a:t>マスター タイトルの書式設定</a:t>
            </a:r>
            <a:endParaRPr lang="en-US" dirty="0"/>
          </a:p>
        </p:txBody>
      </p:sp>
      <p:sp>
        <p:nvSpPr>
          <p:cNvPr id="3" name="図プレースホルダー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ja-JP" altLang="en-US"/>
              <a:t>アイコンをクリックして図を追加</a:t>
            </a:r>
            <a:endParaRPr lang="en-US" dirty="0"/>
          </a:p>
        </p:txBody>
      </p:sp>
      <p:sp>
        <p:nvSpPr>
          <p:cNvPr id="4" name="テキスト プレースホルダー 3"/>
          <p:cNvSpPr>
            <a:spLocks noGrp="1"/>
          </p:cNvSpPr>
          <p:nvPr>
            <p:ph type="body" sz="half" idx="2"/>
          </p:nvPr>
        </p:nvSpPr>
        <p:spPr>
          <a:xfrm>
            <a:off x="581192" y="5260127"/>
            <a:ext cx="11029617" cy="998148"/>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a:t>マスター テキストの書式設定</a:t>
            </a:r>
          </a:p>
        </p:txBody>
      </p:sp>
      <p:sp>
        <p:nvSpPr>
          <p:cNvPr id="5" name="日付プレースホルダー 4"/>
          <p:cNvSpPr>
            <a:spLocks noGrp="1"/>
          </p:cNvSpPr>
          <p:nvPr>
            <p:ph type="dt" sz="half" idx="10"/>
          </p:nvPr>
        </p:nvSpPr>
        <p:spPr/>
        <p:txBody>
          <a:bodyPr rtlCol="0"/>
          <a:lstStyle/>
          <a:p>
            <a:pPr rtl="0"/>
            <a:fld id="{AC67FAA8-A50A-40C1-B5A1-A17F7AE628E9}" type="datetime1">
              <a:rPr lang="ja-JP" altLang="en-US" smtClean="0"/>
              <a:t>2023/11/1</a:t>
            </a:fld>
            <a:endParaRPr lang="en-US" dirty="0"/>
          </a:p>
        </p:txBody>
      </p:sp>
      <p:sp>
        <p:nvSpPr>
          <p:cNvPr id="6" name="フッター プレースホルダー 5"/>
          <p:cNvSpPr>
            <a:spLocks noGrp="1"/>
          </p:cNvSpPr>
          <p:nvPr>
            <p:ph type="ftr" sz="quarter" idx="11"/>
          </p:nvPr>
        </p:nvSpPr>
        <p:spPr/>
        <p:txBody>
          <a:bodyPr rtlCol="0"/>
          <a:lstStyle/>
          <a:p>
            <a:pPr algn="l" rtl="0"/>
            <a:endParaRPr lang="en-US" dirty="0"/>
          </a:p>
        </p:txBody>
      </p:sp>
      <p:sp>
        <p:nvSpPr>
          <p:cNvPr id="7" name="スライド番号プレースホルダー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ja" dirty="0"/>
              <a:t>マスター タイトルの書式設定</a:t>
            </a:r>
            <a:endParaRPr lang="en-US" dirty="0"/>
          </a:p>
        </p:txBody>
      </p:sp>
      <p:sp>
        <p:nvSpPr>
          <p:cNvPr id="3" name="テキスト プレースホルダー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ja" dirty="0"/>
              <a:t>マスター テキストの書式設定</a:t>
            </a:r>
          </a:p>
          <a:p>
            <a:pPr lvl="1" rtl="0"/>
            <a:r>
              <a:rPr lang="ja" dirty="0"/>
              <a:t>第 2 レベル</a:t>
            </a:r>
          </a:p>
          <a:p>
            <a:pPr lvl="2" rtl="0"/>
            <a:r>
              <a:rPr lang="ja" dirty="0"/>
              <a:t>第 3 レベル</a:t>
            </a:r>
          </a:p>
          <a:p>
            <a:pPr lvl="3" rtl="0"/>
            <a:r>
              <a:rPr lang="ja" dirty="0"/>
              <a:t>第 4 レベル</a:t>
            </a:r>
          </a:p>
          <a:p>
            <a:pPr lvl="4" rtl="0"/>
            <a:r>
              <a:rPr lang="ja" dirty="0"/>
              <a:t>第 5 レベル</a:t>
            </a:r>
            <a:endParaRPr lang="en-US" dirty="0"/>
          </a:p>
        </p:txBody>
      </p:sp>
      <p:sp>
        <p:nvSpPr>
          <p:cNvPr id="4" name="日付プレースホルダー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Meiryo UI" panose="020B0604030504040204" pitchFamily="50" charset="-128"/>
                <a:ea typeface="Meiryo UI" panose="020B0604030504040204" pitchFamily="50" charset="-128"/>
              </a:defRPr>
            </a:lvl1pPr>
          </a:lstStyle>
          <a:p>
            <a:fld id="{8288BDA2-415F-4853-9C1B-2BDC206538FD}" type="datetime1">
              <a:rPr lang="ja-JP" altLang="en-US" noProof="0" smtClean="0"/>
              <a:t>2023/11/1</a:t>
            </a:fld>
            <a:endParaRPr lang="ja-JP" altLang="en-US" noProof="0" dirty="0"/>
          </a:p>
        </p:txBody>
      </p:sp>
      <p:sp>
        <p:nvSpPr>
          <p:cNvPr id="5" name="フッター プレースホルダー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Meiryo UI" panose="020B0604030504040204" pitchFamily="50" charset="-128"/>
                <a:ea typeface="Meiryo UI" panose="020B0604030504040204" pitchFamily="50" charset="-128"/>
              </a:defRPr>
            </a:lvl1pPr>
          </a:lstStyle>
          <a:p>
            <a:fld id="{3A98EE3D-8CD1-4C3F-BD1C-C98C9596463C}" type="slidenum">
              <a:rPr lang="en-US" altLang="ja-JP" noProof="0" smtClean="0"/>
              <a:pPr/>
              <a:t>‹#›</a:t>
            </a:fld>
            <a:endParaRPr lang="ja-JP" altLang="en-US" noProof="0" dirty="0"/>
          </a:p>
        </p:txBody>
      </p:sp>
      <p:sp>
        <p:nvSpPr>
          <p:cNvPr id="9" name="長方形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長方形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長方形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p:txStyles>
    <p:titleStyle>
      <a:lvl1pPr algn="l" defTabSz="457200" rtl="0" eaLnBrk="1" latinLnBrk="0" hangingPunct="1">
        <a:lnSpc>
          <a:spcPct val="100000"/>
        </a:lnSpc>
        <a:spcBef>
          <a:spcPct val="0"/>
        </a:spcBef>
        <a:buNone/>
        <a:defRPr kumimoji="1" sz="2800" b="1" kern="1200" cap="all">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18" Type="http://schemas.openxmlformats.org/officeDocument/2006/relationships/diagramLayout" Target="../diagrams/layout8.xml"/><Relationship Id="rId3" Type="http://schemas.openxmlformats.org/officeDocument/2006/relationships/diagramLayout" Target="../diagrams/layout5.xml"/><Relationship Id="rId21" Type="http://schemas.microsoft.com/office/2007/relationships/diagramDrawing" Target="../diagrams/drawing8.xml"/><Relationship Id="rId7" Type="http://schemas.openxmlformats.org/officeDocument/2006/relationships/diagramData" Target="../diagrams/data6.xml"/><Relationship Id="rId12" Type="http://schemas.openxmlformats.org/officeDocument/2006/relationships/diagramData" Target="../diagrams/data7.xml"/><Relationship Id="rId17" Type="http://schemas.openxmlformats.org/officeDocument/2006/relationships/diagramData" Target="../diagrams/data8.xml"/><Relationship Id="rId2" Type="http://schemas.openxmlformats.org/officeDocument/2006/relationships/diagramData" Target="../diagrams/data5.xml"/><Relationship Id="rId16" Type="http://schemas.microsoft.com/office/2007/relationships/diagramDrawing" Target="../diagrams/drawing7.xml"/><Relationship Id="rId20" Type="http://schemas.openxmlformats.org/officeDocument/2006/relationships/diagramColors" Target="../diagrams/colors8.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19" Type="http://schemas.openxmlformats.org/officeDocument/2006/relationships/diagramQuickStyle" Target="../diagrams/quickStyle8.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長方形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タイトル 1">
            <a:extLst>
              <a:ext uri="{FF2B5EF4-FFF2-40B4-BE49-F238E27FC236}">
                <a16:creationId xmlns:a16="http://schemas.microsoft.com/office/drawing/2014/main" id="{1C21E816-31F5-48BB-BD02-D15F2F18B48A}"/>
              </a:ext>
            </a:extLst>
          </p:cNvPr>
          <p:cNvSpPr>
            <a:spLocks noGrp="1"/>
          </p:cNvSpPr>
          <p:nvPr>
            <p:ph type="ctrTitle"/>
          </p:nvPr>
        </p:nvSpPr>
        <p:spPr>
          <a:xfrm>
            <a:off x="581191" y="951083"/>
            <a:ext cx="10993549" cy="1475013"/>
          </a:xfrm>
        </p:spPr>
        <p:txBody>
          <a:bodyPr rtlCol="0">
            <a:normAutofit/>
          </a:bodyPr>
          <a:lstStyle/>
          <a:p>
            <a:r>
              <a:rPr lang="ja-JP" altLang="en-US" dirty="0">
                <a:solidFill>
                  <a:srgbClr val="FF0000"/>
                </a:solidFill>
              </a:rPr>
              <a:t>「英検新形式」の詳細と対策法</a:t>
            </a:r>
            <a:br>
              <a:rPr lang="en-US" altLang="ja-JP" dirty="0"/>
            </a:br>
            <a:br>
              <a:rPr lang="en-US" altLang="ja-JP" sz="1400" dirty="0"/>
            </a:br>
            <a:r>
              <a:rPr lang="ja-JP" altLang="en-US" sz="1400" dirty="0"/>
              <a:t>　　　　　　　　　　　　　　　　　　　　　　　　　　　　　　　　　　　　　　　　　　　　　　　　　　　　　　　　　　　　　 </a:t>
            </a:r>
            <a:r>
              <a:rPr lang="en-US" altLang="ja-JP" sz="1400" dirty="0"/>
              <a:t>Presented by</a:t>
            </a:r>
            <a:r>
              <a:rPr lang="ja-JP" altLang="en-US" sz="1400" dirty="0"/>
              <a:t>　</a:t>
            </a:r>
            <a:r>
              <a:rPr lang="ja-JP" altLang="en-US" sz="1400" dirty="0">
                <a:latin typeface="HGS明朝B" panose="02020800000000000000" pitchFamily="18" charset="-128"/>
                <a:ea typeface="HGS明朝B" panose="02020800000000000000" pitchFamily="18" charset="-128"/>
              </a:rPr>
              <a:t>熊本ザ・グローバル学院</a:t>
            </a:r>
            <a:endParaRPr lang="ja" sz="1400" dirty="0">
              <a:latin typeface="HGS明朝B" panose="02020800000000000000" pitchFamily="18" charset="-128"/>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type="subTitle" idx="1"/>
          </p:nvPr>
        </p:nvSpPr>
        <p:spPr>
          <a:xfrm>
            <a:off x="1392572" y="2954800"/>
            <a:ext cx="9236279" cy="1603366"/>
          </a:xfrm>
        </p:spPr>
        <p:txBody>
          <a:bodyPr rtlCol="0">
            <a:normAutofit fontScale="77500" lnSpcReduction="20000"/>
          </a:bodyPr>
          <a:lstStyle/>
          <a:p>
            <a:pPr rtl="0"/>
            <a:r>
              <a:rPr lang="en-US" altLang="ja-JP" dirty="0"/>
              <a:t>【</a:t>
            </a:r>
            <a:r>
              <a:rPr lang="ja-JP" altLang="en-US" dirty="0"/>
              <a:t>オンラインで参加の皆様へ</a:t>
            </a:r>
            <a:r>
              <a:rPr lang="en-US" altLang="ja-JP" dirty="0"/>
              <a:t>】</a:t>
            </a:r>
          </a:p>
          <a:p>
            <a:pPr rtl="0"/>
            <a:r>
              <a:rPr lang="ja-JP" altLang="en-US" sz="1400" dirty="0"/>
              <a:t>・定刻になりましたら始めさせていただきます。このまま今しばらくお待ちくださいませ。</a:t>
            </a:r>
            <a:endParaRPr lang="en-US" altLang="ja-JP" sz="1400" dirty="0"/>
          </a:p>
          <a:p>
            <a:pPr rtl="0"/>
            <a:r>
              <a:rPr lang="ja-JP" altLang="en-US" sz="1400" dirty="0"/>
              <a:t>・音声はミュート状態でお願いをいたします。</a:t>
            </a:r>
            <a:endParaRPr lang="en-US" altLang="ja-JP" sz="1400" dirty="0"/>
          </a:p>
          <a:p>
            <a:pPr rtl="0"/>
            <a:r>
              <a:rPr lang="ja-JP" altLang="en-US" sz="1400" dirty="0"/>
              <a:t>・ご質問がございましたらセミナー終了後メールにてお送りください。後日、皆様のご質問を取りまとめて改めてご返信させていただきます。（セミナー中に話しながらのご返信ができませんので、チャットに送られませんようご協力よろしくお願いいたします）</a:t>
            </a:r>
            <a:endParaRPr lang="en-US" altLang="ja-JP" sz="1400" dirty="0"/>
          </a:p>
          <a:p>
            <a:pPr rtl="0"/>
            <a:r>
              <a:rPr lang="ja-JP" altLang="en-US" sz="1400" dirty="0"/>
              <a:t>・本日は英検公式</a:t>
            </a:r>
            <a:r>
              <a:rPr lang="en-US" altLang="ja-JP" sz="1400" dirty="0"/>
              <a:t>HP</a:t>
            </a:r>
            <a:r>
              <a:rPr lang="ja-JP" altLang="en-US" sz="1400" dirty="0"/>
              <a:t>「お知らせ」　</a:t>
            </a:r>
            <a:r>
              <a:rPr lang="en-US" altLang="ja-JP" sz="1400" dirty="0"/>
              <a:t>7</a:t>
            </a:r>
            <a:r>
              <a:rPr lang="ja-JP" altLang="en-US" sz="1400" dirty="0"/>
              <a:t>月</a:t>
            </a:r>
            <a:r>
              <a:rPr lang="en-US" altLang="ja-JP" sz="1400" dirty="0"/>
              <a:t>6</a:t>
            </a:r>
            <a:r>
              <a:rPr lang="ja-JP" altLang="en-US" sz="1400" dirty="0"/>
              <a:t>日リリース「経験形式一部リニューアルのお知らせ」にありますサンプル問題についても解説をいたします。デバイスによっては文字が小さくなり見づらい可能性がございますので、プリントアウトなど必要に応じてご用意ください。</a:t>
            </a:r>
            <a:endParaRPr lang="ja" sz="1400" dirty="0"/>
          </a:p>
        </p:txBody>
      </p:sp>
      <p:sp>
        <p:nvSpPr>
          <p:cNvPr id="20" name="長方形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2" name="長方形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4" name="長方形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234473"/>
            <a:ext cx="11260667" cy="1157859"/>
          </a:xfrm>
          <a:prstGeom prst="rect">
            <a:avLst/>
          </a:prstGeom>
        </p:spPr>
      </p:pic>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３．どのように変わるのか？　</a:t>
            </a:r>
            <a:r>
              <a:rPr lang="ja-JP" altLang="en-US" sz="1400" dirty="0"/>
              <a:t>～具体的な変更内容のご説明～</a:t>
            </a:r>
            <a:endParaRPr lang="en-US" altLang="ja-JP" sz="14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906839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8070980" y="774441"/>
            <a:ext cx="3666930" cy="4460032"/>
          </a:xfrm>
        </p:spPr>
        <p:txBody>
          <a:bodyPr>
            <a:normAutofit fontScale="62500" lnSpcReduction="20000"/>
          </a:bodyPr>
          <a:lstStyle/>
          <a:p>
            <a:pPr marL="0" indent="0">
              <a:lnSpc>
                <a:spcPts val="2000"/>
              </a:lnSpc>
              <a:buNone/>
            </a:pPr>
            <a:r>
              <a:rPr lang="en-US" altLang="ja-JP" sz="2200" dirty="0">
                <a:solidFill>
                  <a:srgbClr val="002060"/>
                </a:solidFill>
              </a:rPr>
              <a:t>【</a:t>
            </a:r>
            <a:r>
              <a:rPr lang="ja-JP" altLang="en-US" sz="2200" dirty="0">
                <a:solidFill>
                  <a:srgbClr val="002060"/>
                </a:solidFill>
              </a:rPr>
              <a:t>リニューアルのポイント</a:t>
            </a:r>
            <a:r>
              <a:rPr lang="en-US" altLang="ja-JP" sz="2200" dirty="0">
                <a:solidFill>
                  <a:srgbClr val="002060"/>
                </a:solidFill>
              </a:rPr>
              <a:t>】</a:t>
            </a:r>
          </a:p>
          <a:p>
            <a:pPr marL="0" indent="0">
              <a:lnSpc>
                <a:spcPts val="2000"/>
              </a:lnSpc>
              <a:buNone/>
            </a:pPr>
            <a:r>
              <a:rPr lang="en-US" altLang="ja-JP" sz="1900" b="1" dirty="0">
                <a:solidFill>
                  <a:srgbClr val="FF0000"/>
                </a:solidFill>
              </a:rPr>
              <a:t>※</a:t>
            </a:r>
            <a:r>
              <a:rPr kumimoji="1" lang="en-US" altLang="ja-JP" sz="1900" dirty="0">
                <a:solidFill>
                  <a:srgbClr val="FF0000"/>
                </a:solidFill>
              </a:rPr>
              <a:t>3</a:t>
            </a:r>
            <a:r>
              <a:rPr kumimoji="1" lang="ja-JP" altLang="en-US" sz="1900" dirty="0">
                <a:solidFill>
                  <a:srgbClr val="FF0000"/>
                </a:solidFill>
              </a:rPr>
              <a:t>級以上は全級で</a:t>
            </a:r>
            <a:r>
              <a:rPr kumimoji="1" lang="ja-JP" altLang="en-US" sz="1900" b="1" dirty="0">
                <a:solidFill>
                  <a:srgbClr val="FF0000"/>
                </a:solidFill>
              </a:rPr>
              <a:t>ライティングが</a:t>
            </a:r>
            <a:r>
              <a:rPr kumimoji="1" lang="en-US" altLang="ja-JP" sz="1900" b="1" dirty="0">
                <a:solidFill>
                  <a:srgbClr val="FF0000"/>
                </a:solidFill>
              </a:rPr>
              <a:t>1</a:t>
            </a:r>
            <a:r>
              <a:rPr kumimoji="1" lang="ja-JP" altLang="en-US" sz="1900" b="1" dirty="0">
                <a:solidFill>
                  <a:srgbClr val="FF0000"/>
                </a:solidFill>
              </a:rPr>
              <a:t>題から</a:t>
            </a:r>
            <a:r>
              <a:rPr kumimoji="1" lang="en-US" altLang="ja-JP" sz="1900" b="1" dirty="0">
                <a:solidFill>
                  <a:srgbClr val="FF0000"/>
                </a:solidFill>
              </a:rPr>
              <a:t>2</a:t>
            </a:r>
            <a:r>
              <a:rPr kumimoji="1" lang="ja-JP" altLang="en-US" sz="1900" b="1" dirty="0">
                <a:solidFill>
                  <a:srgbClr val="FF0000"/>
                </a:solidFill>
              </a:rPr>
              <a:t>題に増加</a:t>
            </a:r>
            <a:endParaRPr kumimoji="1" lang="en-US" altLang="ja-JP" sz="1900" b="1" dirty="0">
              <a:solidFill>
                <a:srgbClr val="FF0000"/>
              </a:solidFill>
            </a:endParaRPr>
          </a:p>
          <a:p>
            <a:pPr marL="0" indent="0">
              <a:lnSpc>
                <a:spcPts val="2000"/>
              </a:lnSpc>
              <a:buNone/>
            </a:pPr>
            <a:endParaRPr lang="en-US" altLang="ja-JP" b="1" u="sng" dirty="0"/>
          </a:p>
          <a:p>
            <a:pPr marL="0" indent="0">
              <a:lnSpc>
                <a:spcPts val="2000"/>
              </a:lnSpc>
              <a:buNone/>
            </a:pPr>
            <a:r>
              <a:rPr lang="ja-JP" altLang="en-US" b="1" u="sng" dirty="0"/>
              <a:t>＜英検</a:t>
            </a:r>
            <a:r>
              <a:rPr lang="en-US" altLang="ja-JP" b="1" u="sng" dirty="0"/>
              <a:t>3</a:t>
            </a:r>
            <a:r>
              <a:rPr lang="ja-JP" altLang="en-US" b="1" u="sng" dirty="0"/>
              <a:t>級＞</a:t>
            </a:r>
            <a:endParaRPr lang="en-US" altLang="ja-JP" b="1" u="sng" dirty="0"/>
          </a:p>
          <a:p>
            <a:pPr marL="0" indent="0">
              <a:lnSpc>
                <a:spcPts val="2000"/>
              </a:lnSpc>
              <a:buNone/>
            </a:pPr>
            <a:r>
              <a:rPr lang="ja-JP" altLang="en-US" dirty="0"/>
              <a:t>・</a:t>
            </a:r>
            <a:r>
              <a:rPr lang="en-US" altLang="ja-JP" dirty="0"/>
              <a:t>E</a:t>
            </a:r>
            <a:r>
              <a:rPr lang="ja-JP" altLang="en-US" dirty="0"/>
              <a:t>メール内で聞かれた質問に対する回答文を作る問題が追加</a:t>
            </a:r>
            <a:endParaRPr lang="en-US" altLang="ja-JP" dirty="0"/>
          </a:p>
          <a:p>
            <a:pPr marL="0" indent="0">
              <a:lnSpc>
                <a:spcPts val="2000"/>
              </a:lnSpc>
              <a:buNone/>
            </a:pPr>
            <a:r>
              <a:rPr lang="ja-JP" altLang="en-US" dirty="0"/>
              <a:t>・時間延長（</a:t>
            </a:r>
            <a:r>
              <a:rPr lang="en-US" altLang="ja-JP" dirty="0"/>
              <a:t>50</a:t>
            </a:r>
            <a:r>
              <a:rPr lang="ja-JP" altLang="en-US" dirty="0"/>
              <a:t>→</a:t>
            </a:r>
            <a:r>
              <a:rPr lang="en-US" altLang="ja-JP" dirty="0"/>
              <a:t>65</a:t>
            </a:r>
            <a:r>
              <a:rPr lang="ja-JP" altLang="en-US" dirty="0"/>
              <a:t>分）</a:t>
            </a:r>
            <a:endParaRPr lang="en-US" altLang="ja-JP" dirty="0"/>
          </a:p>
          <a:p>
            <a:pPr marL="0" indent="0">
              <a:lnSpc>
                <a:spcPts val="2000"/>
              </a:lnSpc>
              <a:buNone/>
            </a:pPr>
            <a:endParaRPr lang="en-US" altLang="ja-JP" dirty="0"/>
          </a:p>
          <a:p>
            <a:pPr marL="0" indent="0">
              <a:lnSpc>
                <a:spcPts val="2000"/>
              </a:lnSpc>
              <a:buFont typeface="Wingdings 2" panose="05020102010507070707" pitchFamily="18" charset="2"/>
              <a:buNone/>
            </a:pPr>
            <a:r>
              <a:rPr lang="ja-JP" altLang="en-US" b="1" u="sng" dirty="0"/>
              <a:t>＜英検準</a:t>
            </a:r>
            <a:r>
              <a:rPr lang="en-US" altLang="ja-JP" b="1" u="sng" dirty="0"/>
              <a:t>2</a:t>
            </a:r>
            <a:r>
              <a:rPr lang="ja-JP" altLang="en-US" b="1" u="sng" dirty="0"/>
              <a:t>級＞</a:t>
            </a:r>
            <a:endParaRPr lang="en-US" altLang="ja-JP" b="1" u="sng" dirty="0"/>
          </a:p>
          <a:p>
            <a:pPr marL="0" indent="0">
              <a:lnSpc>
                <a:spcPts val="2000"/>
              </a:lnSpc>
              <a:buFont typeface="Wingdings 2" panose="05020102010507070707" pitchFamily="18" charset="2"/>
              <a:buNone/>
            </a:pPr>
            <a:r>
              <a:rPr lang="ja-JP" altLang="en-US" dirty="0"/>
              <a:t>・</a:t>
            </a:r>
            <a:r>
              <a:rPr lang="en-US" altLang="ja-JP" dirty="0"/>
              <a:t>E</a:t>
            </a:r>
            <a:r>
              <a:rPr lang="ja-JP" altLang="en-US" dirty="0"/>
              <a:t>メール文章に、</a:t>
            </a:r>
            <a:r>
              <a:rPr lang="ja-JP" altLang="en-US" u="sng" dirty="0"/>
              <a:t>与えられた要件を満たしながら</a:t>
            </a:r>
            <a:r>
              <a:rPr lang="ja-JP" altLang="en-US" dirty="0"/>
              <a:t>返信をする問題が追加</a:t>
            </a:r>
            <a:endParaRPr lang="en-US" altLang="ja-JP" dirty="0"/>
          </a:p>
          <a:p>
            <a:pPr marL="0" indent="0">
              <a:lnSpc>
                <a:spcPts val="2000"/>
              </a:lnSpc>
              <a:buFont typeface="Wingdings 2" panose="05020102010507070707" pitchFamily="18" charset="2"/>
              <a:buNone/>
            </a:pPr>
            <a:r>
              <a:rPr lang="ja-JP" altLang="en-US" dirty="0"/>
              <a:t>・時間延長（</a:t>
            </a:r>
            <a:r>
              <a:rPr lang="en-US" altLang="ja-JP" dirty="0"/>
              <a:t>75</a:t>
            </a:r>
            <a:r>
              <a:rPr lang="ja-JP" altLang="en-US" dirty="0"/>
              <a:t>→</a:t>
            </a:r>
            <a:r>
              <a:rPr lang="en-US" altLang="ja-JP" dirty="0"/>
              <a:t>80</a:t>
            </a:r>
            <a:r>
              <a:rPr lang="ja-JP" altLang="en-US" dirty="0"/>
              <a:t>分）</a:t>
            </a:r>
            <a:endParaRPr lang="en-US" altLang="ja-JP" dirty="0"/>
          </a:p>
          <a:p>
            <a:pPr marL="0" indent="0">
              <a:lnSpc>
                <a:spcPts val="2000"/>
              </a:lnSpc>
              <a:buFont typeface="Wingdings 2" panose="05020102010507070707" pitchFamily="18" charset="2"/>
              <a:buNone/>
            </a:pPr>
            <a:r>
              <a:rPr lang="en-US" altLang="ja-JP" dirty="0"/>
              <a:t>※</a:t>
            </a:r>
            <a:r>
              <a:rPr lang="ja-JP" altLang="en-US" dirty="0"/>
              <a:t>ただし</a:t>
            </a:r>
            <a:r>
              <a:rPr lang="en-US" altLang="ja-JP" dirty="0"/>
              <a:t>Reading</a:t>
            </a:r>
            <a:r>
              <a:rPr lang="ja-JP" altLang="en-US" dirty="0"/>
              <a:t>で設問数一部削減</a:t>
            </a:r>
            <a:endParaRPr lang="en-US" altLang="ja-JP" dirty="0"/>
          </a:p>
          <a:p>
            <a:pPr marL="0" indent="0">
              <a:lnSpc>
                <a:spcPts val="2000"/>
              </a:lnSpc>
              <a:buNone/>
            </a:pPr>
            <a:endParaRPr kumimoji="1" lang="ja-JP" altLang="en-US" dirty="0"/>
          </a:p>
        </p:txBody>
      </p:sp>
      <p:pic>
        <p:nvPicPr>
          <p:cNvPr id="8" name="図 7">
            <a:extLst>
              <a:ext uri="{FF2B5EF4-FFF2-40B4-BE49-F238E27FC236}">
                <a16:creationId xmlns:a16="http://schemas.microsoft.com/office/drawing/2014/main" id="{F84B7C70-E31F-B424-C61F-377D62F158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983" y="659531"/>
            <a:ext cx="7672285" cy="3884477"/>
          </a:xfrm>
          <a:prstGeom prst="rect">
            <a:avLst/>
          </a:prstGeom>
        </p:spPr>
      </p:pic>
      <p:sp>
        <p:nvSpPr>
          <p:cNvPr id="6" name="コンテンツ プレースホルダー 2">
            <a:extLst>
              <a:ext uri="{FF2B5EF4-FFF2-40B4-BE49-F238E27FC236}">
                <a16:creationId xmlns:a16="http://schemas.microsoft.com/office/drawing/2014/main" id="{C8705910-020B-A9F0-3600-66CB4EA9D2DE}"/>
              </a:ext>
            </a:extLst>
          </p:cNvPr>
          <p:cNvSpPr txBox="1">
            <a:spLocks/>
          </p:cNvSpPr>
          <p:nvPr/>
        </p:nvSpPr>
        <p:spPr>
          <a:xfrm>
            <a:off x="454090" y="4544008"/>
            <a:ext cx="11134530" cy="2034078"/>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100" b="1" u="sng" dirty="0"/>
              <a:t>＜英検</a:t>
            </a:r>
            <a:r>
              <a:rPr lang="en-US" altLang="ja-JP" sz="1100" b="1" u="sng" dirty="0"/>
              <a:t>2</a:t>
            </a:r>
            <a:r>
              <a:rPr lang="ja-JP" altLang="en-US" sz="1100" b="1" u="sng" dirty="0"/>
              <a:t>級 および 準</a:t>
            </a:r>
            <a:r>
              <a:rPr lang="en-US" altLang="ja-JP" sz="1100" b="1" u="sng" dirty="0"/>
              <a:t>1</a:t>
            </a:r>
            <a:r>
              <a:rPr lang="ja-JP" altLang="en-US" sz="1100" b="1" u="sng" dirty="0"/>
              <a:t>級＞</a:t>
            </a:r>
            <a:endParaRPr lang="en-US" altLang="ja-JP" sz="1100" b="1" u="sng" dirty="0"/>
          </a:p>
          <a:p>
            <a:pPr marL="0" indent="0">
              <a:lnSpc>
                <a:spcPts val="2000"/>
              </a:lnSpc>
              <a:buFont typeface="Wingdings 2" panose="05020102010507070707" pitchFamily="18" charset="2"/>
              <a:buNone/>
            </a:pPr>
            <a:r>
              <a:rPr lang="ja-JP" altLang="en-US" sz="1100" dirty="0"/>
              <a:t>・</a:t>
            </a:r>
            <a:r>
              <a:rPr lang="en-US" altLang="ja-JP" sz="1100" dirty="0"/>
              <a:t>3</a:t>
            </a:r>
            <a:r>
              <a:rPr lang="ja-JP" altLang="en-US" sz="1100" dirty="0"/>
              <a:t>段落程度からなる英文を読解し、内容を理解した上で要約をする</a:t>
            </a:r>
            <a:endParaRPr lang="en-US" altLang="ja-JP" sz="1100" dirty="0"/>
          </a:p>
          <a:p>
            <a:pPr marL="0" indent="0">
              <a:lnSpc>
                <a:spcPts val="2000"/>
              </a:lnSpc>
              <a:buFont typeface="Wingdings 2" panose="05020102010507070707" pitchFamily="18" charset="2"/>
              <a:buNone/>
            </a:pPr>
            <a:r>
              <a:rPr lang="ja-JP" altLang="en-US" sz="1100" dirty="0"/>
              <a:t>・準</a:t>
            </a:r>
            <a:r>
              <a:rPr lang="en-US" altLang="ja-JP" sz="1100" dirty="0"/>
              <a:t>1</a:t>
            </a:r>
            <a:r>
              <a:rPr lang="ja-JP" altLang="en-US" sz="1100" dirty="0"/>
              <a:t>級の指示に明記されているが、出来る限り「自分の言葉で」表現することが求められる。</a:t>
            </a:r>
            <a:r>
              <a:rPr lang="en-US" altLang="ja-JP" sz="1100" dirty="0"/>
              <a:t>2</a:t>
            </a:r>
            <a:r>
              <a:rPr lang="ja-JP" altLang="en-US" sz="1100" dirty="0"/>
              <a:t>級の採点基準も当然共通であると考えるのが自然であり、同義語をはじめとする置き換えに必要な高く柔軟で的確な語彙力・表現力が求められる。</a:t>
            </a:r>
            <a:endParaRPr lang="en-US" altLang="ja-JP" sz="1100" dirty="0"/>
          </a:p>
          <a:p>
            <a:pPr marL="0" indent="0">
              <a:lnSpc>
                <a:spcPts val="2000"/>
              </a:lnSpc>
              <a:buFont typeface="Wingdings 2" panose="05020102010507070707" pitchFamily="18" charset="2"/>
              <a:buNone/>
            </a:pPr>
            <a:r>
              <a:rPr lang="ja-JP" altLang="en-US" sz="1100" dirty="0"/>
              <a:t>・</a:t>
            </a:r>
            <a:r>
              <a:rPr lang="en-US" altLang="ja-JP" sz="1100" dirty="0"/>
              <a:t>Reading</a:t>
            </a:r>
            <a:r>
              <a:rPr lang="ja-JP" altLang="en-US" sz="1100" dirty="0"/>
              <a:t>で設問数一部削減はあるが、試験時間には変更がない（＝時間が足りなくなる人が続出</a:t>
            </a:r>
            <a:r>
              <a:rPr lang="en-US" altLang="ja-JP" sz="1100" dirty="0"/>
              <a:t>⁉</a:t>
            </a:r>
            <a:r>
              <a:rPr lang="ja-JP" altLang="en-US" sz="1100" dirty="0"/>
              <a:t>）</a:t>
            </a:r>
            <a:endParaRPr lang="en-US" altLang="ja-JP" sz="1100" dirty="0"/>
          </a:p>
        </p:txBody>
      </p:sp>
    </p:spTree>
    <p:extLst>
      <p:ext uri="{BB962C8B-B14F-4D97-AF65-F5344CB8AC3E}">
        <p14:creationId xmlns:p14="http://schemas.microsoft.com/office/powerpoint/2010/main" val="2064646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a:extLst>
              <a:ext uri="{FF2B5EF4-FFF2-40B4-BE49-F238E27FC236}">
                <a16:creationId xmlns:a16="http://schemas.microsoft.com/office/drawing/2014/main" id="{F3513830-ECD8-5B38-1D8A-6FFE13A6D4D0}"/>
              </a:ext>
            </a:extLst>
          </p:cNvPr>
          <p:cNvSpPr txBox="1">
            <a:spLocks/>
          </p:cNvSpPr>
          <p:nvPr/>
        </p:nvSpPr>
        <p:spPr>
          <a:xfrm>
            <a:off x="344691" y="541174"/>
            <a:ext cx="4395257"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（例１）英検準</a:t>
            </a:r>
            <a:r>
              <a:rPr lang="en-US" altLang="ja-JP" sz="1800" b="1" u="sng" dirty="0"/>
              <a:t>2</a:t>
            </a:r>
            <a:r>
              <a:rPr lang="ja-JP" altLang="en-US" sz="1800" b="1" u="sng" dirty="0"/>
              <a:t>級の場合</a:t>
            </a:r>
            <a:endParaRPr lang="en-US" altLang="ja-JP" sz="1800" dirty="0"/>
          </a:p>
        </p:txBody>
      </p:sp>
      <p:pic>
        <p:nvPicPr>
          <p:cNvPr id="3" name="図 2">
            <a:extLst>
              <a:ext uri="{FF2B5EF4-FFF2-40B4-BE49-F238E27FC236}">
                <a16:creationId xmlns:a16="http://schemas.microsoft.com/office/drawing/2014/main" id="{BF568F2A-1CFE-A54C-55CD-D10AA32F42A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5000"/>
                    </a14:imgEffect>
                    <a14:imgEffect>
                      <a14:brightnessContrast contrast="15000"/>
                    </a14:imgEffect>
                  </a14:imgLayer>
                </a14:imgProps>
              </a:ext>
              <a:ext uri="{28A0092B-C50C-407E-A947-70E740481C1C}">
                <a14:useLocalDpi xmlns:a14="http://schemas.microsoft.com/office/drawing/2010/main" val="0"/>
              </a:ext>
            </a:extLst>
          </a:blip>
          <a:srcRect l="4734" r="2336"/>
          <a:stretch/>
        </p:blipFill>
        <p:spPr>
          <a:xfrm>
            <a:off x="251928" y="1148399"/>
            <a:ext cx="4945224" cy="5513653"/>
          </a:xfrm>
          <a:prstGeom prst="rect">
            <a:avLst/>
          </a:prstGeom>
          <a:ln>
            <a:solidFill>
              <a:schemeClr val="accent1">
                <a:shade val="15000"/>
              </a:schemeClr>
            </a:solidFill>
          </a:ln>
        </p:spPr>
      </p:pic>
      <p:sp>
        <p:nvSpPr>
          <p:cNvPr id="4" name="矢印: 右 3">
            <a:extLst>
              <a:ext uri="{FF2B5EF4-FFF2-40B4-BE49-F238E27FC236}">
                <a16:creationId xmlns:a16="http://schemas.microsoft.com/office/drawing/2014/main" id="{784FB8B5-06E2-0AA1-329D-83FA28AFAE4D}"/>
              </a:ext>
            </a:extLst>
          </p:cNvPr>
          <p:cNvSpPr/>
          <p:nvPr/>
        </p:nvSpPr>
        <p:spPr>
          <a:xfrm>
            <a:off x="5703337" y="3336057"/>
            <a:ext cx="685799" cy="5691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E78E7C7-15C4-8954-276C-D39A6FBE33E9}"/>
              </a:ext>
            </a:extLst>
          </p:cNvPr>
          <p:cNvSpPr txBox="1"/>
          <p:nvPr/>
        </p:nvSpPr>
        <p:spPr>
          <a:xfrm>
            <a:off x="6895322" y="746443"/>
            <a:ext cx="4793364" cy="2646878"/>
          </a:xfrm>
          <a:prstGeom prst="rect">
            <a:avLst/>
          </a:prstGeom>
          <a:noFill/>
          <a:ln>
            <a:solidFill>
              <a:schemeClr val="accent1">
                <a:shade val="15000"/>
              </a:schemeClr>
            </a:solidFill>
          </a:ln>
        </p:spPr>
        <p:txBody>
          <a:bodyPr wrap="square" rtlCol="0">
            <a:spAutoFit/>
          </a:bodyPr>
          <a:lstStyle/>
          <a:p>
            <a:r>
              <a:rPr kumimoji="1" lang="en-US" altLang="ja-JP" sz="1400" dirty="0">
                <a:solidFill>
                  <a:srgbClr val="FF0000"/>
                </a:solidFill>
              </a:rPr>
              <a:t>【</a:t>
            </a:r>
            <a:r>
              <a:rPr kumimoji="1" lang="ja-JP" altLang="en-US" sz="1400" dirty="0">
                <a:solidFill>
                  <a:srgbClr val="FF0000"/>
                </a:solidFill>
              </a:rPr>
              <a:t>ポイント</a:t>
            </a:r>
            <a:r>
              <a:rPr kumimoji="1" lang="en-US" altLang="ja-JP" sz="1400" dirty="0">
                <a:solidFill>
                  <a:srgbClr val="FF0000"/>
                </a:solidFill>
              </a:rPr>
              <a:t>】</a:t>
            </a:r>
          </a:p>
          <a:p>
            <a:endParaRPr kumimoji="1" lang="en-US" altLang="ja-JP" sz="1400" dirty="0"/>
          </a:p>
          <a:p>
            <a:r>
              <a:rPr kumimoji="1" lang="ja-JP" altLang="en-US" sz="1400" dirty="0"/>
              <a:t>・「この質問に分かりやすく答える」</a:t>
            </a:r>
            <a:endParaRPr kumimoji="1" lang="en-US" altLang="ja-JP" sz="1400" dirty="0"/>
          </a:p>
          <a:p>
            <a:r>
              <a:rPr kumimoji="1" lang="ja-JP" altLang="en-US" sz="1200" dirty="0">
                <a:latin typeface="HGSｺﾞｼｯｸM" panose="020B0600000000000000" pitchFamily="50" charset="-128"/>
                <a:ea typeface="HGSｺﾞｼｯｸM" panose="020B0600000000000000" pitchFamily="50" charset="-128"/>
              </a:rPr>
              <a:t>　</a:t>
            </a:r>
            <a:r>
              <a:rPr kumimoji="1" lang="en-US" altLang="ja-JP" sz="1200" dirty="0">
                <a:latin typeface="Century" panose="02040604050505020304" pitchFamily="18" charset="0"/>
                <a:ea typeface="HGSｺﾞｼｯｸM" panose="020B0600000000000000" pitchFamily="50" charset="-128"/>
              </a:rPr>
              <a:t>“Do you think that robot pets will improve in the future?”</a:t>
            </a:r>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HGSｺﾞｼｯｸM" panose="020B0600000000000000" pitchFamily="50" charset="-128"/>
                <a:ea typeface="HGSｺﾞｼｯｸM" panose="020B0600000000000000" pitchFamily="50" charset="-128"/>
              </a:rPr>
              <a:t>（ロボットのペットは将来よりよくなるだろうと思いますか？）</a:t>
            </a:r>
            <a:endParaRPr kumimoji="1" lang="en-US" altLang="ja-JP" sz="1200" dirty="0">
              <a:latin typeface="HGSｺﾞｼｯｸM" panose="020B0600000000000000" pitchFamily="50" charset="-128"/>
              <a:ea typeface="HGSｺﾞｼｯｸM" panose="020B0600000000000000" pitchFamily="50" charset="-128"/>
            </a:endParaRPr>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HGSｺﾞｼｯｸM" panose="020B0600000000000000" pitchFamily="50" charset="-128"/>
                <a:ea typeface="HGSｺﾞｼｯｸM" panose="020B0600000000000000" pitchFamily="50" charset="-128"/>
              </a:rPr>
              <a:t>とあるが、その前文に</a:t>
            </a:r>
            <a:r>
              <a:rPr kumimoji="1" lang="en-US" altLang="ja-JP" sz="1200" dirty="0">
                <a:latin typeface="Century" panose="02040604050505020304" pitchFamily="18" charset="0"/>
                <a:ea typeface="HGSｺﾞｼｯｸM" panose="020B0600000000000000" pitchFamily="50" charset="-128"/>
              </a:rPr>
              <a:t>”The battery doesn’t last long.”</a:t>
            </a:r>
            <a:r>
              <a:rPr kumimoji="1" lang="ja-JP" altLang="en-US" sz="1200" dirty="0">
                <a:latin typeface="HGSｺﾞｼｯｸM" panose="020B0600000000000000" pitchFamily="50" charset="-128"/>
                <a:ea typeface="HGSｺﾞｼｯｸM" panose="020B0600000000000000" pitchFamily="50" charset="-128"/>
              </a:rPr>
              <a:t>（電池が</a:t>
            </a:r>
            <a:endParaRPr kumimoji="1" lang="en-US" altLang="ja-JP" sz="1200" dirty="0">
              <a:latin typeface="HGSｺﾞｼｯｸM" panose="020B0600000000000000" pitchFamily="50" charset="-128"/>
              <a:ea typeface="HGSｺﾞｼｯｸM" panose="020B0600000000000000" pitchFamily="50" charset="-128"/>
            </a:endParaRPr>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HGSｺﾞｼｯｸM" panose="020B0600000000000000" pitchFamily="50" charset="-128"/>
                <a:ea typeface="HGSｺﾞｼｯｸM" panose="020B0600000000000000" pitchFamily="50" charset="-128"/>
              </a:rPr>
              <a:t>長くもたない）とあるので、この点について触れながら「わか</a:t>
            </a:r>
            <a:endParaRPr kumimoji="1" lang="en-US" altLang="ja-JP" sz="1200" dirty="0">
              <a:latin typeface="HGSｺﾞｼｯｸM" panose="020B0600000000000000" pitchFamily="50" charset="-128"/>
              <a:ea typeface="HGSｺﾞｼｯｸM" panose="020B0600000000000000" pitchFamily="50" charset="-128"/>
            </a:endParaRPr>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HGSｺﾞｼｯｸM" panose="020B0600000000000000" pitchFamily="50" charset="-128"/>
                <a:ea typeface="HGSｺﾞｼｯｸM" panose="020B0600000000000000" pitchFamily="50" charset="-128"/>
              </a:rPr>
              <a:t>りやすく」答えよという問題。</a:t>
            </a:r>
            <a:endParaRPr kumimoji="1" lang="en-US" altLang="ja-JP" sz="1200" dirty="0">
              <a:latin typeface="HGSｺﾞｼｯｸM" panose="020B0600000000000000" pitchFamily="50" charset="-128"/>
              <a:ea typeface="HGSｺﾞｼｯｸM" panose="020B0600000000000000" pitchFamily="50" charset="-128"/>
            </a:endParaRPr>
          </a:p>
          <a:p>
            <a:endParaRPr kumimoji="1" lang="en-US" altLang="ja-JP" sz="1400" dirty="0"/>
          </a:p>
          <a:p>
            <a:r>
              <a:rPr kumimoji="1" lang="ja-JP" altLang="en-US" sz="1400" dirty="0"/>
              <a:t>・「下線部の特徴を問う具体的な質問を</a:t>
            </a:r>
            <a:r>
              <a:rPr kumimoji="1" lang="en-US" altLang="ja-JP" sz="1400" dirty="0"/>
              <a:t>2</a:t>
            </a:r>
            <a:r>
              <a:rPr kumimoji="1" lang="ja-JP" altLang="en-US" sz="1400" dirty="0"/>
              <a:t>つ」</a:t>
            </a:r>
            <a:endParaRPr kumimoji="1" lang="en-US" altLang="ja-JP" sz="1400" dirty="0"/>
          </a:p>
          <a:p>
            <a:r>
              <a:rPr kumimoji="1" lang="en-US" altLang="ja-JP" sz="1200" dirty="0">
                <a:latin typeface="HGSｺﾞｼｯｸM" panose="020B0600000000000000" pitchFamily="50" charset="-128"/>
                <a:ea typeface="HGSｺﾞｼｯｸM" panose="020B0600000000000000" pitchFamily="50" charset="-128"/>
              </a:rPr>
              <a:t>    </a:t>
            </a:r>
            <a:r>
              <a:rPr kumimoji="1" lang="en-US" altLang="ja-JP" sz="1200" dirty="0">
                <a:latin typeface="Century" panose="02040604050505020304" pitchFamily="18" charset="0"/>
                <a:ea typeface="HGSｺﾞｼｯｸM" panose="020B0600000000000000" pitchFamily="50" charset="-128"/>
              </a:rPr>
              <a:t>Alex</a:t>
            </a:r>
            <a:r>
              <a:rPr kumimoji="1" lang="ja-JP" altLang="en-US" sz="1200" dirty="0">
                <a:latin typeface="HGSｺﾞｼｯｸM" panose="020B0600000000000000" pitchFamily="50" charset="-128"/>
                <a:ea typeface="HGSｺﾞｼｯｸM" panose="020B0600000000000000" pitchFamily="50" charset="-128"/>
              </a:rPr>
              <a:t>の質問に答えるだけではなく、この要件も満たさなければ</a:t>
            </a:r>
            <a:endParaRPr kumimoji="1" lang="en-US" altLang="ja-JP" sz="1200" dirty="0">
              <a:latin typeface="HGSｺﾞｼｯｸM" panose="020B0600000000000000" pitchFamily="50" charset="-128"/>
              <a:ea typeface="HGSｺﾞｼｯｸM" panose="020B0600000000000000" pitchFamily="50" charset="-128"/>
            </a:endParaRPr>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HGSｺﾞｼｯｸM" panose="020B0600000000000000" pitchFamily="50" charset="-128"/>
                <a:ea typeface="HGSｺﾞｼｯｸM" panose="020B0600000000000000" pitchFamily="50" charset="-128"/>
              </a:rPr>
              <a:t>ならない。語数が</a:t>
            </a:r>
            <a:r>
              <a:rPr kumimoji="1" lang="en-US" altLang="ja-JP" sz="1200" dirty="0">
                <a:latin typeface="HGSｺﾞｼｯｸM" panose="020B0600000000000000" pitchFamily="50" charset="-128"/>
                <a:ea typeface="HGSｺﾞｼｯｸM" panose="020B0600000000000000" pitchFamily="50" charset="-128"/>
              </a:rPr>
              <a:t>40</a:t>
            </a:r>
            <a:r>
              <a:rPr kumimoji="1" lang="ja-JP" altLang="en-US" sz="1200" dirty="0">
                <a:latin typeface="HGSｺﾞｼｯｸM" panose="020B0600000000000000" pitchFamily="50" charset="-128"/>
                <a:ea typeface="HGSｺﾞｼｯｸM" panose="020B0600000000000000" pitchFamily="50" charset="-128"/>
              </a:rPr>
              <a:t>～</a:t>
            </a:r>
            <a:r>
              <a:rPr kumimoji="1" lang="en-US" altLang="ja-JP" sz="1200" dirty="0">
                <a:latin typeface="HGSｺﾞｼｯｸM" panose="020B0600000000000000" pitchFamily="50" charset="-128"/>
                <a:ea typeface="HGSｺﾞｼｯｸM" panose="020B0600000000000000" pitchFamily="50" charset="-128"/>
              </a:rPr>
              <a:t>50</a:t>
            </a:r>
            <a:r>
              <a:rPr kumimoji="1" lang="ja-JP" altLang="en-US" sz="1200" dirty="0">
                <a:latin typeface="HGSｺﾞｼｯｸM" panose="020B0600000000000000" pitchFamily="50" charset="-128"/>
                <a:ea typeface="HGSｺﾞｼｯｸM" panose="020B0600000000000000" pitchFamily="50" charset="-128"/>
              </a:rPr>
              <a:t>語目安であるため、簡潔な文でまとめ</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　 るだけの語彙・表現力が求められる。</a:t>
            </a:r>
          </a:p>
        </p:txBody>
      </p:sp>
      <p:sp>
        <p:nvSpPr>
          <p:cNvPr id="7" name="テキスト ボックス 6">
            <a:extLst>
              <a:ext uri="{FF2B5EF4-FFF2-40B4-BE49-F238E27FC236}">
                <a16:creationId xmlns:a16="http://schemas.microsoft.com/office/drawing/2014/main" id="{4E486BC6-BF32-7C73-51A1-3BD4A50962FC}"/>
              </a:ext>
            </a:extLst>
          </p:cNvPr>
          <p:cNvSpPr txBox="1"/>
          <p:nvPr/>
        </p:nvSpPr>
        <p:spPr>
          <a:xfrm>
            <a:off x="6895321" y="3738175"/>
            <a:ext cx="4793364" cy="2923877"/>
          </a:xfrm>
          <a:prstGeom prst="rect">
            <a:avLst/>
          </a:prstGeom>
          <a:noFill/>
          <a:ln>
            <a:solidFill>
              <a:schemeClr val="accent1">
                <a:shade val="15000"/>
              </a:schemeClr>
            </a:solidFill>
          </a:ln>
        </p:spPr>
        <p:txBody>
          <a:bodyPr wrap="square" rtlCol="0">
            <a:spAutoFit/>
          </a:bodyPr>
          <a:lstStyle/>
          <a:p>
            <a:r>
              <a:rPr kumimoji="1" lang="en-US" altLang="ja-JP" sz="1400" dirty="0">
                <a:solidFill>
                  <a:srgbClr val="FF0000"/>
                </a:solidFill>
              </a:rPr>
              <a:t>【</a:t>
            </a:r>
            <a:r>
              <a:rPr kumimoji="1" lang="ja-JP" altLang="en-US" sz="1400" dirty="0">
                <a:solidFill>
                  <a:srgbClr val="FF0000"/>
                </a:solidFill>
              </a:rPr>
              <a:t>解答例</a:t>
            </a:r>
            <a:r>
              <a:rPr kumimoji="1" lang="en-US" altLang="ja-JP" sz="1400" dirty="0">
                <a:solidFill>
                  <a:srgbClr val="FF0000"/>
                </a:solidFill>
              </a:rPr>
              <a:t>】</a:t>
            </a:r>
          </a:p>
          <a:p>
            <a:endParaRPr kumimoji="1" lang="en-US" altLang="ja-JP" sz="1400" dirty="0"/>
          </a:p>
          <a:p>
            <a:r>
              <a:rPr kumimoji="1" lang="en-US" altLang="ja-JP" sz="1200" dirty="0">
                <a:latin typeface="Century" panose="02040604050505020304" pitchFamily="18" charset="0"/>
              </a:rPr>
              <a:t>   I saw the attached picture. It’s definitely cute. It seems small, </a:t>
            </a:r>
            <a:r>
              <a:rPr kumimoji="1" lang="en-US" altLang="ja-JP" sz="1200" dirty="0">
                <a:highlight>
                  <a:srgbClr val="FFFF00"/>
                </a:highlight>
                <a:latin typeface="Century" panose="02040604050505020304" pitchFamily="18" charset="0"/>
              </a:rPr>
              <a:t>but how tall is it? Is it heavy or light?</a:t>
            </a:r>
          </a:p>
          <a:p>
            <a:r>
              <a:rPr kumimoji="1" lang="en-US" altLang="ja-JP" sz="1200" dirty="0">
                <a:latin typeface="Century" panose="02040604050505020304" pitchFamily="18" charset="0"/>
              </a:rPr>
              <a:t>   I believe robot pets will improve, because </a:t>
            </a:r>
            <a:r>
              <a:rPr kumimoji="1" lang="en-US" altLang="ja-JP" sz="1200" dirty="0">
                <a:highlight>
                  <a:srgbClr val="FFFF00"/>
                </a:highlight>
                <a:latin typeface="Century" panose="02040604050505020304" pitchFamily="18" charset="0"/>
              </a:rPr>
              <a:t>various technologies have advanced rapidly, and new batteries that last longer should be launched soon. </a:t>
            </a:r>
          </a:p>
          <a:p>
            <a:r>
              <a:rPr kumimoji="1" lang="en-US" altLang="ja-JP" sz="1200" dirty="0">
                <a:latin typeface="Century" panose="02040604050505020304" pitchFamily="18" charset="0"/>
              </a:rPr>
              <a:t>   I’m looking forward to meeting your pet dog.                  (51</a:t>
            </a:r>
            <a:r>
              <a:rPr kumimoji="1" lang="ja-JP" altLang="en-US" sz="1200" dirty="0">
                <a:latin typeface="Century" panose="02040604050505020304" pitchFamily="18" charset="0"/>
              </a:rPr>
              <a:t>語）</a:t>
            </a:r>
            <a:endParaRPr kumimoji="1" lang="en-US" altLang="ja-JP" sz="1200" dirty="0">
              <a:latin typeface="Century" panose="02040604050505020304" pitchFamily="18" charset="0"/>
            </a:endParaRPr>
          </a:p>
          <a:p>
            <a:endParaRPr kumimoji="1" lang="en-US" altLang="ja-JP" sz="1200" dirty="0">
              <a:latin typeface="Century" panose="02040604050505020304" pitchFamily="18" charset="0"/>
            </a:endParaRPr>
          </a:p>
          <a:p>
            <a:r>
              <a:rPr kumimoji="1" lang="ja-JP" altLang="en-US" sz="1200" dirty="0">
                <a:latin typeface="HGSｺﾞｼｯｸM" panose="020B0600000000000000" pitchFamily="50" charset="-128"/>
                <a:ea typeface="HGSｺﾞｼｯｸM" panose="020B0600000000000000" pitchFamily="50" charset="-128"/>
              </a:rPr>
              <a:t>（添付写真見たよ。間違いなくかわいいね。小さいように見えるけど、どれくらいの身長なの？その子は重い、それとも軽い？</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僕はロボットのペットはきっとよりよくなると思うよ。さまざまな科学技術が急速に進歩しているし、より長持ちする新しい電池もすぐに発売されるはずさ。アレックスのペットのワンちゃんに会えるのを楽しみにしているね）</a:t>
            </a:r>
            <a:endParaRPr kumimoji="1" lang="en-US" altLang="ja-JP" sz="12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818104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a:extLst>
              <a:ext uri="{FF2B5EF4-FFF2-40B4-BE49-F238E27FC236}">
                <a16:creationId xmlns:a16="http://schemas.microsoft.com/office/drawing/2014/main" id="{F3513830-ECD8-5B38-1D8A-6FFE13A6D4D0}"/>
              </a:ext>
            </a:extLst>
          </p:cNvPr>
          <p:cNvSpPr txBox="1">
            <a:spLocks/>
          </p:cNvSpPr>
          <p:nvPr/>
        </p:nvSpPr>
        <p:spPr>
          <a:xfrm>
            <a:off x="344691" y="541174"/>
            <a:ext cx="4395257"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（例２）英検</a:t>
            </a:r>
            <a:r>
              <a:rPr lang="en-US" altLang="ja-JP" sz="1800" b="1" u="sng" dirty="0"/>
              <a:t>2</a:t>
            </a:r>
            <a:r>
              <a:rPr lang="ja-JP" altLang="en-US" sz="1800" b="1" u="sng" dirty="0"/>
              <a:t>級の場合</a:t>
            </a:r>
            <a:endParaRPr lang="en-US" altLang="ja-JP" sz="1800" dirty="0"/>
          </a:p>
        </p:txBody>
      </p:sp>
      <p:pic>
        <p:nvPicPr>
          <p:cNvPr id="3" name="図 2">
            <a:extLst>
              <a:ext uri="{FF2B5EF4-FFF2-40B4-BE49-F238E27FC236}">
                <a16:creationId xmlns:a16="http://schemas.microsoft.com/office/drawing/2014/main" id="{BF568F2A-1CFE-A54C-55CD-D10AA32F42A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Effect>
                      <a14:brightnessContrast contrast="31000"/>
                    </a14:imgEffect>
                  </a14:imgLayer>
                </a14:imgProps>
              </a:ext>
              <a:ext uri="{28A0092B-C50C-407E-A947-70E740481C1C}">
                <a14:useLocalDpi xmlns:a14="http://schemas.microsoft.com/office/drawing/2010/main" val="0"/>
              </a:ext>
            </a:extLst>
          </a:blip>
          <a:srcRect t="165" b="65240"/>
          <a:stretch/>
        </p:blipFill>
        <p:spPr>
          <a:xfrm>
            <a:off x="339012" y="1175653"/>
            <a:ext cx="5317282" cy="3200402"/>
          </a:xfrm>
          <a:prstGeom prst="rect">
            <a:avLst/>
          </a:prstGeom>
          <a:ln>
            <a:solidFill>
              <a:schemeClr val="accent1">
                <a:shade val="15000"/>
              </a:schemeClr>
            </a:solidFill>
          </a:ln>
        </p:spPr>
      </p:pic>
      <p:sp>
        <p:nvSpPr>
          <p:cNvPr id="4" name="矢印: 右 3">
            <a:extLst>
              <a:ext uri="{FF2B5EF4-FFF2-40B4-BE49-F238E27FC236}">
                <a16:creationId xmlns:a16="http://schemas.microsoft.com/office/drawing/2014/main" id="{784FB8B5-06E2-0AA1-329D-83FA28AFAE4D}"/>
              </a:ext>
            </a:extLst>
          </p:cNvPr>
          <p:cNvSpPr/>
          <p:nvPr/>
        </p:nvSpPr>
        <p:spPr>
          <a:xfrm>
            <a:off x="5932908" y="3266977"/>
            <a:ext cx="685799" cy="5691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E78E7C7-15C4-8954-276C-D39A6FBE33E9}"/>
              </a:ext>
            </a:extLst>
          </p:cNvPr>
          <p:cNvSpPr txBox="1"/>
          <p:nvPr/>
        </p:nvSpPr>
        <p:spPr>
          <a:xfrm>
            <a:off x="6895322" y="746443"/>
            <a:ext cx="4793364" cy="2646878"/>
          </a:xfrm>
          <a:prstGeom prst="rect">
            <a:avLst/>
          </a:prstGeom>
          <a:noFill/>
          <a:ln>
            <a:solidFill>
              <a:schemeClr val="accent1">
                <a:shade val="15000"/>
              </a:schemeClr>
            </a:solidFill>
          </a:ln>
        </p:spPr>
        <p:txBody>
          <a:bodyPr wrap="square" rtlCol="0">
            <a:spAutoFit/>
          </a:bodyPr>
          <a:lstStyle/>
          <a:p>
            <a:r>
              <a:rPr kumimoji="1" lang="en-US" altLang="ja-JP" sz="1400" dirty="0">
                <a:solidFill>
                  <a:srgbClr val="FF0000"/>
                </a:solidFill>
              </a:rPr>
              <a:t>【</a:t>
            </a:r>
            <a:r>
              <a:rPr kumimoji="1" lang="ja-JP" altLang="en-US" sz="1400" dirty="0">
                <a:solidFill>
                  <a:srgbClr val="FF0000"/>
                </a:solidFill>
              </a:rPr>
              <a:t>ポイント</a:t>
            </a:r>
            <a:r>
              <a:rPr kumimoji="1" lang="en-US" altLang="ja-JP" sz="1400" dirty="0">
                <a:solidFill>
                  <a:srgbClr val="FF0000"/>
                </a:solidFill>
              </a:rPr>
              <a:t>】</a:t>
            </a:r>
          </a:p>
          <a:p>
            <a:endParaRPr kumimoji="1" lang="en-US" altLang="ja-JP" sz="1400" dirty="0"/>
          </a:p>
          <a:p>
            <a:r>
              <a:rPr kumimoji="1" lang="ja-JP" altLang="en-US" sz="1400" dirty="0"/>
              <a:t>・「できる限り自分の言葉に置き換える」</a:t>
            </a:r>
            <a:endParaRPr kumimoji="1" lang="en-US" altLang="ja-JP" sz="1400" dirty="0"/>
          </a:p>
          <a:p>
            <a:r>
              <a:rPr kumimoji="1" lang="ja-JP" altLang="en-US" sz="1200" dirty="0">
                <a:latin typeface="HGSｺﾞｼｯｸM" panose="020B0600000000000000" pitchFamily="50" charset="-128"/>
                <a:ea typeface="HGSｺﾞｼｯｸM" panose="020B0600000000000000" pitchFamily="50" charset="-128"/>
              </a:rPr>
              <a:t>　</a:t>
            </a:r>
            <a:r>
              <a:rPr kumimoji="1" lang="ja-JP" altLang="en-US" sz="1200" dirty="0">
                <a:latin typeface="Century" panose="02040604050505020304" pitchFamily="18" charset="0"/>
                <a:ea typeface="HGSｺﾞｼｯｸM" panose="020B0600000000000000" pitchFamily="50" charset="-128"/>
              </a:rPr>
              <a:t>要約問題は</a:t>
            </a:r>
            <a:r>
              <a:rPr kumimoji="1" lang="en-US" altLang="ja-JP" sz="1200" dirty="0">
                <a:latin typeface="Century" panose="02040604050505020304" pitchFamily="18" charset="0"/>
                <a:ea typeface="HGSｺﾞｼｯｸM" panose="020B0600000000000000" pitchFamily="50" charset="-128"/>
              </a:rPr>
              <a:t>2</a:t>
            </a:r>
            <a:r>
              <a:rPr kumimoji="1" lang="ja-JP" altLang="en-US" sz="1200" dirty="0">
                <a:latin typeface="Century" panose="02040604050505020304" pitchFamily="18" charset="0"/>
                <a:ea typeface="HGSｺﾞｼｯｸM" panose="020B0600000000000000" pitchFamily="50" charset="-128"/>
              </a:rPr>
              <a:t>級と準</a:t>
            </a:r>
            <a:r>
              <a:rPr kumimoji="1" lang="en-US" altLang="ja-JP" sz="1200" dirty="0">
                <a:latin typeface="Century" panose="02040604050505020304" pitchFamily="18" charset="0"/>
                <a:ea typeface="HGSｺﾞｼｯｸM" panose="020B0600000000000000" pitchFamily="50" charset="-128"/>
              </a:rPr>
              <a:t>1</a:t>
            </a:r>
            <a:r>
              <a:rPr kumimoji="1" lang="ja-JP" altLang="en-US" sz="1200" dirty="0">
                <a:latin typeface="Century" panose="02040604050505020304" pitchFamily="18" charset="0"/>
                <a:ea typeface="HGSｺﾞｼｯｸM" panose="020B0600000000000000" pitchFamily="50" charset="-128"/>
              </a:rPr>
              <a:t>級の共通形式だ。よって、これまでの英検の</a:t>
            </a:r>
            <a:endParaRPr kumimoji="1" lang="en-US" altLang="ja-JP" sz="1200" dirty="0">
              <a:latin typeface="Century" panose="02040604050505020304" pitchFamily="18" charset="0"/>
              <a:ea typeface="HGSｺﾞｼｯｸM" panose="020B0600000000000000" pitchFamily="50" charset="-128"/>
            </a:endParaRPr>
          </a:p>
          <a:p>
            <a:r>
              <a:rPr kumimoji="1" lang="ja-JP" altLang="en-US" sz="1200" dirty="0">
                <a:latin typeface="Century" panose="02040604050505020304" pitchFamily="18" charset="0"/>
                <a:ea typeface="HGSｺﾞｼｯｸM" panose="020B0600000000000000" pitchFamily="50" charset="-128"/>
              </a:rPr>
              <a:t>　採点基準に照らしても、ポイントになるのは準</a:t>
            </a:r>
            <a:r>
              <a:rPr kumimoji="1" lang="en-US" altLang="ja-JP" sz="1200" dirty="0">
                <a:latin typeface="Century" panose="02040604050505020304" pitchFamily="18" charset="0"/>
                <a:ea typeface="HGSｺﾞｼｯｸM" panose="020B0600000000000000" pitchFamily="50" charset="-128"/>
              </a:rPr>
              <a:t>1</a:t>
            </a:r>
            <a:r>
              <a:rPr kumimoji="1" lang="ja-JP" altLang="en-US" sz="1200" dirty="0">
                <a:latin typeface="Century" panose="02040604050505020304" pitchFamily="18" charset="0"/>
                <a:ea typeface="HGSｺﾞｼｯｸM" panose="020B0600000000000000" pitchFamily="50" charset="-128"/>
              </a:rPr>
              <a:t>級の指示に明記</a:t>
            </a:r>
            <a:endParaRPr kumimoji="1" lang="en-US" altLang="ja-JP" sz="1200" dirty="0">
              <a:latin typeface="Century" panose="02040604050505020304" pitchFamily="18" charset="0"/>
              <a:ea typeface="HGSｺﾞｼｯｸM" panose="020B0600000000000000" pitchFamily="50" charset="-128"/>
            </a:endParaRPr>
          </a:p>
          <a:p>
            <a:r>
              <a:rPr kumimoji="1" lang="ja-JP" altLang="en-US" sz="1200" dirty="0">
                <a:latin typeface="Century" panose="02040604050505020304" pitchFamily="18" charset="0"/>
                <a:ea typeface="HGSｺﾞｼｯｸM" panose="020B0600000000000000" pitchFamily="50" charset="-128"/>
              </a:rPr>
              <a:t>　されてある</a:t>
            </a:r>
            <a:r>
              <a:rPr kumimoji="1" lang="en-US" altLang="ja-JP" sz="1200" dirty="0">
                <a:latin typeface="Century" panose="02040604050505020304" pitchFamily="18" charset="0"/>
                <a:ea typeface="HGSｺﾞｼｯｸM" panose="020B0600000000000000" pitchFamily="50" charset="-128"/>
              </a:rPr>
              <a:t>”summarize it in your own words as far as possible”</a:t>
            </a:r>
          </a:p>
          <a:p>
            <a:r>
              <a:rPr kumimoji="1" lang="ja-JP" altLang="en-US" sz="1200" dirty="0">
                <a:latin typeface="Century" panose="02040604050505020304" pitchFamily="18" charset="0"/>
                <a:ea typeface="HGSｺﾞｼｯｸM" panose="020B0600000000000000" pitchFamily="50" charset="-128"/>
              </a:rPr>
              <a:t>　（できる限り自分の言葉でそれを要約せよ）であることは間違い</a:t>
            </a:r>
            <a:endParaRPr kumimoji="1" lang="en-US" altLang="ja-JP" sz="1200" dirty="0">
              <a:latin typeface="Century" panose="02040604050505020304" pitchFamily="18" charset="0"/>
              <a:ea typeface="HGSｺﾞｼｯｸM" panose="020B0600000000000000" pitchFamily="50" charset="-128"/>
            </a:endParaRPr>
          </a:p>
          <a:p>
            <a:r>
              <a:rPr kumimoji="1" lang="ja-JP" altLang="en-US" sz="1200" dirty="0">
                <a:latin typeface="Century" panose="02040604050505020304" pitchFamily="18" charset="0"/>
                <a:ea typeface="HGSｺﾞｼｯｸM" panose="020B0600000000000000" pitchFamily="50" charset="-128"/>
              </a:rPr>
              <a:t>　ない。</a:t>
            </a:r>
            <a:endParaRPr kumimoji="1" lang="en-US" altLang="ja-JP" sz="1200" dirty="0">
              <a:latin typeface="Century" panose="02040604050505020304" pitchFamily="18" charset="0"/>
              <a:ea typeface="HGSｺﾞｼｯｸM" panose="020B0600000000000000" pitchFamily="50" charset="-128"/>
            </a:endParaRPr>
          </a:p>
          <a:p>
            <a:endParaRPr kumimoji="1" lang="en-US" altLang="ja-JP" sz="1400" dirty="0"/>
          </a:p>
          <a:p>
            <a:r>
              <a:rPr kumimoji="1" lang="ja-JP" altLang="en-US" sz="1400" dirty="0"/>
              <a:t>・「語数の目安は</a:t>
            </a:r>
            <a:r>
              <a:rPr kumimoji="1" lang="en-US" altLang="ja-JP" sz="1400" dirty="0"/>
              <a:t>45</a:t>
            </a:r>
            <a:r>
              <a:rPr kumimoji="1" lang="ja-JP" altLang="en-US" sz="1400" dirty="0"/>
              <a:t>～</a:t>
            </a:r>
            <a:r>
              <a:rPr kumimoji="1" lang="en-US" altLang="ja-JP" sz="1400" dirty="0"/>
              <a:t>55</a:t>
            </a:r>
            <a:r>
              <a:rPr kumimoji="1" lang="ja-JP" altLang="en-US" sz="1400" dirty="0"/>
              <a:t>語」</a:t>
            </a:r>
            <a:endParaRPr kumimoji="1" lang="en-US" altLang="ja-JP" sz="1400" dirty="0"/>
          </a:p>
          <a:p>
            <a:r>
              <a:rPr kumimoji="1" lang="en-US" altLang="ja-JP" sz="1200" dirty="0">
                <a:latin typeface="HGSｺﾞｼｯｸM" panose="020B0600000000000000" pitchFamily="50" charset="-128"/>
                <a:ea typeface="HGSｺﾞｼｯｸM" panose="020B0600000000000000" pitchFamily="50" charset="-128"/>
              </a:rPr>
              <a:t>   </a:t>
            </a:r>
            <a:r>
              <a:rPr kumimoji="1" lang="ja-JP" altLang="en-US" sz="1200" dirty="0">
                <a:latin typeface="Century" panose="02040604050505020304" pitchFamily="18" charset="0"/>
                <a:ea typeface="HGSｺﾞｼｯｸM" panose="020B0600000000000000" pitchFamily="50" charset="-128"/>
              </a:rPr>
              <a:t>これは準</a:t>
            </a:r>
            <a:r>
              <a:rPr kumimoji="1" lang="en-US" altLang="ja-JP" sz="1200" dirty="0">
                <a:latin typeface="Century" panose="02040604050505020304" pitchFamily="18" charset="0"/>
                <a:ea typeface="HGSｺﾞｼｯｸM" panose="020B0600000000000000" pitchFamily="50" charset="-128"/>
              </a:rPr>
              <a:t>2</a:t>
            </a:r>
            <a:r>
              <a:rPr kumimoji="1" lang="ja-JP" altLang="en-US" sz="1200" dirty="0">
                <a:latin typeface="Century" panose="02040604050505020304" pitchFamily="18" charset="0"/>
                <a:ea typeface="HGSｺﾞｼｯｸM" panose="020B0600000000000000" pitchFamily="50" charset="-128"/>
              </a:rPr>
              <a:t>級とほとんど変わらないが、読む英文量を考えるとか</a:t>
            </a:r>
            <a:endParaRPr kumimoji="1" lang="en-US" altLang="ja-JP" sz="1200" dirty="0">
              <a:latin typeface="Century" panose="02040604050505020304" pitchFamily="18" charset="0"/>
              <a:ea typeface="HGSｺﾞｼｯｸM" panose="020B0600000000000000" pitchFamily="50" charset="-128"/>
            </a:endParaRPr>
          </a:p>
          <a:p>
            <a:r>
              <a:rPr kumimoji="1" lang="ja-JP" altLang="en-US" sz="1200" dirty="0">
                <a:latin typeface="Century" panose="02040604050505020304" pitchFamily="18" charset="0"/>
                <a:ea typeface="HGSｺﾞｼｯｸM" panose="020B0600000000000000" pitchFamily="50" charset="-128"/>
              </a:rPr>
              <a:t>　なりまとめる力が必要とされ、逆に難易度が高い。重要な情報を</a:t>
            </a:r>
            <a:endParaRPr kumimoji="1" lang="en-US" altLang="ja-JP" sz="1200" dirty="0">
              <a:latin typeface="Century" panose="02040604050505020304" pitchFamily="18" charset="0"/>
              <a:ea typeface="HGSｺﾞｼｯｸM" panose="020B0600000000000000" pitchFamily="50" charset="-128"/>
            </a:endParaRPr>
          </a:p>
          <a:p>
            <a:r>
              <a:rPr kumimoji="1" lang="ja-JP" altLang="en-US" sz="1200" dirty="0">
                <a:latin typeface="Century" panose="02040604050505020304" pitchFamily="18" charset="0"/>
                <a:ea typeface="HGSｺﾞｼｯｸM" panose="020B0600000000000000" pitchFamily="50" charset="-128"/>
              </a:rPr>
              <a:t>　的確に抽出する正確な読解力も必要だ。</a:t>
            </a:r>
            <a:endParaRPr kumimoji="1" lang="ja-JP" altLang="en-US" sz="1200" dirty="0">
              <a:latin typeface="HGSｺﾞｼｯｸM" panose="020B0600000000000000" pitchFamily="50" charset="-128"/>
              <a:ea typeface="HGSｺﾞｼｯｸM" panose="020B0600000000000000" pitchFamily="50" charset="-128"/>
            </a:endParaRPr>
          </a:p>
        </p:txBody>
      </p:sp>
      <p:sp>
        <p:nvSpPr>
          <p:cNvPr id="7" name="テキスト ボックス 6">
            <a:extLst>
              <a:ext uri="{FF2B5EF4-FFF2-40B4-BE49-F238E27FC236}">
                <a16:creationId xmlns:a16="http://schemas.microsoft.com/office/drawing/2014/main" id="{4E486BC6-BF32-7C73-51A1-3BD4A50962FC}"/>
              </a:ext>
            </a:extLst>
          </p:cNvPr>
          <p:cNvSpPr txBox="1"/>
          <p:nvPr/>
        </p:nvSpPr>
        <p:spPr>
          <a:xfrm>
            <a:off x="6895321" y="3551561"/>
            <a:ext cx="4793364" cy="2923877"/>
          </a:xfrm>
          <a:prstGeom prst="rect">
            <a:avLst/>
          </a:prstGeom>
          <a:noFill/>
          <a:ln>
            <a:solidFill>
              <a:schemeClr val="accent1">
                <a:shade val="15000"/>
              </a:schemeClr>
            </a:solidFill>
          </a:ln>
        </p:spPr>
        <p:txBody>
          <a:bodyPr wrap="square" rtlCol="0">
            <a:spAutoFit/>
          </a:bodyPr>
          <a:lstStyle/>
          <a:p>
            <a:r>
              <a:rPr kumimoji="1" lang="en-US" altLang="ja-JP" sz="1400" dirty="0">
                <a:solidFill>
                  <a:srgbClr val="FF0000"/>
                </a:solidFill>
              </a:rPr>
              <a:t>【</a:t>
            </a:r>
            <a:r>
              <a:rPr kumimoji="1" lang="ja-JP" altLang="en-US" sz="1400" dirty="0">
                <a:solidFill>
                  <a:srgbClr val="FF0000"/>
                </a:solidFill>
              </a:rPr>
              <a:t>解答例</a:t>
            </a:r>
            <a:r>
              <a:rPr kumimoji="1" lang="en-US" altLang="ja-JP" sz="1400" dirty="0">
                <a:solidFill>
                  <a:srgbClr val="FF0000"/>
                </a:solidFill>
              </a:rPr>
              <a:t>】</a:t>
            </a:r>
          </a:p>
          <a:p>
            <a:endParaRPr kumimoji="1" lang="en-US" altLang="ja-JP" sz="1400" dirty="0"/>
          </a:p>
          <a:p>
            <a:r>
              <a:rPr kumimoji="1" lang="en-US" altLang="ja-JP" sz="1200" dirty="0">
                <a:latin typeface="Century" panose="02040604050505020304" pitchFamily="18" charset="0"/>
              </a:rPr>
              <a:t>   When entering university, some students try to live with roommates</a:t>
            </a:r>
            <a:r>
              <a:rPr kumimoji="1" lang="en-US" altLang="ja-JP" sz="1200" dirty="0">
                <a:highlight>
                  <a:srgbClr val="FFFF00"/>
                </a:highlight>
                <a:latin typeface="Century" panose="02040604050505020304" pitchFamily="18" charset="0"/>
              </a:rPr>
              <a:t>, instead of </a:t>
            </a:r>
            <a:r>
              <a:rPr kumimoji="1" lang="en-US" altLang="ja-JP" sz="1200" dirty="0">
                <a:latin typeface="Century" panose="02040604050505020304" pitchFamily="18" charset="0"/>
              </a:rPr>
              <a:t>their parents or renting a room.</a:t>
            </a:r>
          </a:p>
          <a:p>
            <a:r>
              <a:rPr kumimoji="1" lang="en-US" altLang="ja-JP" sz="1200" dirty="0">
                <a:latin typeface="Century" panose="02040604050505020304" pitchFamily="18" charset="0"/>
              </a:rPr>
              <a:t>   </a:t>
            </a:r>
            <a:r>
              <a:rPr kumimoji="1" lang="en-US" altLang="ja-JP" sz="1200" u="sng" dirty="0">
                <a:highlight>
                  <a:srgbClr val="FFFF00"/>
                </a:highlight>
                <a:latin typeface="Century" panose="02040604050505020304" pitchFamily="18" charset="0"/>
              </a:rPr>
              <a:t>Having</a:t>
            </a:r>
            <a:r>
              <a:rPr kumimoji="1" lang="en-US" altLang="ja-JP" sz="1200" u="sng" dirty="0">
                <a:latin typeface="Century" panose="02040604050505020304" pitchFamily="18" charset="0"/>
              </a:rPr>
              <a:t> a roommate </a:t>
            </a:r>
            <a:r>
              <a:rPr kumimoji="1" lang="en-US" altLang="ja-JP" sz="1200" u="sng" dirty="0">
                <a:highlight>
                  <a:srgbClr val="FFFF00"/>
                </a:highlight>
                <a:latin typeface="Century" panose="02040604050505020304" pitchFamily="18" charset="0"/>
              </a:rPr>
              <a:t>with a specialty</a:t>
            </a:r>
            <a:r>
              <a:rPr kumimoji="1" lang="en-US" altLang="ja-JP" sz="1200" u="sng" dirty="0">
                <a:latin typeface="Century" panose="02040604050505020304" pitchFamily="18" charset="0"/>
              </a:rPr>
              <a:t> enables students to </a:t>
            </a:r>
            <a:r>
              <a:rPr kumimoji="1" lang="en-US" altLang="ja-JP" sz="1200" u="sng" dirty="0">
                <a:highlight>
                  <a:srgbClr val="FFFF00"/>
                </a:highlight>
                <a:latin typeface="Century" panose="02040604050505020304" pitchFamily="18" charset="0"/>
              </a:rPr>
              <a:t>foster</a:t>
            </a:r>
            <a:r>
              <a:rPr kumimoji="1" lang="en-US" altLang="ja-JP" sz="1200" u="sng" dirty="0">
                <a:latin typeface="Century" panose="02040604050505020304" pitchFamily="18" charset="0"/>
              </a:rPr>
              <a:t> their learnings </a:t>
            </a:r>
            <a:r>
              <a:rPr kumimoji="1" lang="en-US" altLang="ja-JP" sz="1200" dirty="0">
                <a:latin typeface="Century" panose="02040604050505020304" pitchFamily="18" charset="0"/>
              </a:rPr>
              <a:t>in, such as, math, science, or a foreign language.</a:t>
            </a:r>
          </a:p>
          <a:p>
            <a:r>
              <a:rPr kumimoji="1" lang="en-US" altLang="ja-JP" sz="1200" dirty="0">
                <a:latin typeface="Century" panose="02040604050505020304" pitchFamily="18" charset="0"/>
              </a:rPr>
              <a:t>   While, a roommate who does not care about noisiness and cleanings can greatly bother students living together. </a:t>
            </a:r>
            <a:r>
              <a:rPr kumimoji="1" lang="ja-JP" altLang="en-US" sz="1200" dirty="0">
                <a:latin typeface="Century" panose="02040604050505020304" pitchFamily="18" charset="0"/>
              </a:rPr>
              <a:t>　   </a:t>
            </a:r>
            <a:r>
              <a:rPr kumimoji="1" lang="en-US" altLang="ja-JP" sz="1200" dirty="0">
                <a:latin typeface="Century" panose="02040604050505020304" pitchFamily="18" charset="0"/>
              </a:rPr>
              <a:t>(56</a:t>
            </a:r>
            <a:r>
              <a:rPr kumimoji="1" lang="ja-JP" altLang="en-US" sz="1200" dirty="0">
                <a:latin typeface="Century" panose="02040604050505020304" pitchFamily="18" charset="0"/>
              </a:rPr>
              <a:t>語）</a:t>
            </a:r>
            <a:endParaRPr kumimoji="1" lang="en-US" altLang="ja-JP" sz="1200" dirty="0">
              <a:latin typeface="Century" panose="02040604050505020304" pitchFamily="18" charset="0"/>
            </a:endParaRPr>
          </a:p>
          <a:p>
            <a:endParaRPr kumimoji="1" lang="en-US" altLang="ja-JP" sz="1200" dirty="0">
              <a:latin typeface="Century" panose="02040604050505020304" pitchFamily="18" charset="0"/>
            </a:endParaRPr>
          </a:p>
          <a:p>
            <a:r>
              <a:rPr kumimoji="1" lang="ja-JP" altLang="en-US" sz="1200" dirty="0">
                <a:latin typeface="HGSｺﾞｼｯｸM" panose="020B0600000000000000" pitchFamily="50" charset="-128"/>
                <a:ea typeface="HGSｺﾞｼｯｸM" panose="020B0600000000000000" pitchFamily="50" charset="-128"/>
              </a:rPr>
              <a:t>（大学に入るとき、一部の生徒はルームメイトと住もうとする</a:t>
            </a:r>
            <a:r>
              <a:rPr kumimoji="1" lang="en-US" altLang="ja-JP" sz="1200" dirty="0">
                <a:latin typeface="HGSｺﾞｼｯｸM" panose="020B0600000000000000" pitchFamily="50" charset="-128"/>
                <a:ea typeface="HGSｺﾞｼｯｸM" panose="020B0600000000000000" pitchFamily="50" charset="-128"/>
              </a:rPr>
              <a:t>/</a:t>
            </a:r>
            <a:r>
              <a:rPr kumimoji="1" lang="ja-JP" altLang="en-US" sz="1200" dirty="0">
                <a:latin typeface="HGSｺﾞｼｯｸM" panose="020B0600000000000000" pitchFamily="50" charset="-128"/>
                <a:ea typeface="HGSｺﾞｼｯｸM" panose="020B0600000000000000" pitchFamily="50" charset="-128"/>
              </a:rPr>
              <a:t>両親とや部屋を借りることに代えて。</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　得手があるルームメイトがいることによって生徒たちは自分の学びを促進することが可能だ</a:t>
            </a:r>
            <a:r>
              <a:rPr kumimoji="1" lang="en-US" altLang="ja-JP" sz="1200" dirty="0">
                <a:latin typeface="HGSｺﾞｼｯｸM" panose="020B0600000000000000" pitchFamily="50" charset="-128"/>
                <a:ea typeface="HGSｺﾞｼｯｸM" panose="020B0600000000000000" pitchFamily="50" charset="-128"/>
              </a:rPr>
              <a:t>/</a:t>
            </a:r>
            <a:r>
              <a:rPr kumimoji="1" lang="ja-JP" altLang="en-US" sz="1200" dirty="0">
                <a:latin typeface="HGSｺﾞｼｯｸM" panose="020B0600000000000000" pitchFamily="50" charset="-128"/>
                <a:ea typeface="HGSｺﾞｼｯｸM" panose="020B0600000000000000" pitchFamily="50" charset="-128"/>
              </a:rPr>
              <a:t>例えば数学や理科や外国語において。</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　一方で、騒音や清掃に無頓着なルームメイトは一緒に住む生徒たちを大いに煩わせる可能性があるだろう。）</a:t>
            </a:r>
            <a:endParaRPr kumimoji="1" lang="en-US" altLang="ja-JP" sz="1200" dirty="0">
              <a:latin typeface="HGSｺﾞｼｯｸM" panose="020B0600000000000000" pitchFamily="50" charset="-128"/>
              <a:ea typeface="HGSｺﾞｼｯｸM" panose="020B0600000000000000" pitchFamily="50" charset="-128"/>
            </a:endParaRPr>
          </a:p>
        </p:txBody>
      </p:sp>
      <p:sp>
        <p:nvSpPr>
          <p:cNvPr id="2" name="テキスト ボックス 1">
            <a:extLst>
              <a:ext uri="{FF2B5EF4-FFF2-40B4-BE49-F238E27FC236}">
                <a16:creationId xmlns:a16="http://schemas.microsoft.com/office/drawing/2014/main" id="{33FC058A-79C8-DAF4-4EB3-5815EF8A2022}"/>
              </a:ext>
            </a:extLst>
          </p:cNvPr>
          <p:cNvSpPr txBox="1"/>
          <p:nvPr/>
        </p:nvSpPr>
        <p:spPr>
          <a:xfrm>
            <a:off x="339012" y="4562500"/>
            <a:ext cx="5317282" cy="1869743"/>
          </a:xfrm>
          <a:prstGeom prst="rect">
            <a:avLst/>
          </a:prstGeom>
          <a:noFill/>
        </p:spPr>
        <p:txBody>
          <a:bodyPr wrap="square" rtlCol="0">
            <a:spAutoFit/>
          </a:bodyPr>
          <a:lstStyle/>
          <a:p>
            <a:r>
              <a:rPr kumimoji="1" lang="ja-JP" altLang="en-US" sz="1050" dirty="0">
                <a:latin typeface="HGSｺﾞｼｯｸM" panose="020B0600000000000000" pitchFamily="50" charset="-128"/>
                <a:ea typeface="HGSｺﾞｼｯｸM" panose="020B0600000000000000" pitchFamily="50" charset="-128"/>
              </a:rPr>
              <a:t>　生徒たちが大学に行くとき、一部の子は自分の両親と家に住むことにし、他の子たちは自分自身でアパートを借りることにしている。他の選択肢もある。今日、そのうちの何人かはルームメイトと家を共有することを選んでいる。</a:t>
            </a:r>
            <a:endParaRPr kumimoji="1" lang="en-US" altLang="ja-JP" sz="1050" dirty="0">
              <a:latin typeface="HGSｺﾞｼｯｸM" panose="020B0600000000000000" pitchFamily="50" charset="-128"/>
              <a:ea typeface="HGSｺﾞｼｯｸM" panose="020B0600000000000000" pitchFamily="50" charset="-128"/>
            </a:endParaRPr>
          </a:p>
          <a:p>
            <a:r>
              <a:rPr kumimoji="1" lang="ja-JP" altLang="en-US" sz="1050" dirty="0">
                <a:latin typeface="HGSｺﾞｼｯｸM" panose="020B0600000000000000" pitchFamily="50" charset="-128"/>
                <a:ea typeface="HGSｺﾞｼｯｸM" panose="020B0600000000000000" pitchFamily="50" charset="-128"/>
              </a:rPr>
              <a:t>　前述の理由は何だろうか？一部の生徒は数学や化学が得意で宿題の助言をくれることができるルームメイトがいる。海外出身で日々の会話を通して外国語について学ぶことができるルームメイトを持つ生徒もいる。このため、その生徒たちは自分の外国語力を上達させることができている。</a:t>
            </a:r>
            <a:endParaRPr kumimoji="1" lang="en-US" altLang="ja-JP" sz="1050" dirty="0">
              <a:latin typeface="HGSｺﾞｼｯｸM" panose="020B0600000000000000" pitchFamily="50" charset="-128"/>
              <a:ea typeface="HGSｺﾞｼｯｸM" panose="020B0600000000000000" pitchFamily="50" charset="-128"/>
            </a:endParaRPr>
          </a:p>
          <a:p>
            <a:r>
              <a:rPr kumimoji="1" lang="ja-JP" altLang="en-US" sz="1050" dirty="0">
                <a:latin typeface="HGSｺﾞｼｯｸM" panose="020B0600000000000000" pitchFamily="50" charset="-128"/>
                <a:ea typeface="HGSｺﾞｼｯｸM" panose="020B0600000000000000" pitchFamily="50" charset="-128"/>
              </a:rPr>
              <a:t>　一方で、一部の生徒たちには夜遅くまで起きていてテレビを見ているルームメートがいる。これはうるさい可能性があり、他の人が十分睡眠をとるのを難しくさせている。ほとんど家を掃除するのを手伝わないルームメイトを持つ生徒もいる。結果として、その子たちは自分自身で家を掃除するのに多くの時間を費やさなければならない。</a:t>
            </a:r>
          </a:p>
        </p:txBody>
      </p:sp>
    </p:spTree>
    <p:extLst>
      <p:ext uri="{BB962C8B-B14F-4D97-AF65-F5344CB8AC3E}">
        <p14:creationId xmlns:p14="http://schemas.microsoft.com/office/powerpoint/2010/main" val="3155923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４．変わることによる影響と問題点は？　</a:t>
            </a:r>
            <a:endParaRPr lang="en-US" altLang="ja-JP" sz="2800" dirty="0"/>
          </a:p>
          <a:p>
            <a:pPr marL="0" indent="0" algn="ctr" rtl="0">
              <a:buNone/>
            </a:pPr>
            <a:r>
              <a:rPr lang="ja-JP" altLang="en-US" sz="1400" dirty="0"/>
              <a:t>～大学受験までの流れが全面見直しへ。これからの正しい逆算の仕方～</a:t>
            </a:r>
            <a:endParaRPr lang="en-US" altLang="ja-JP" sz="14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3558233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6652727" y="774440"/>
            <a:ext cx="5085183" cy="5784979"/>
          </a:xfrm>
        </p:spPr>
        <p:txBody>
          <a:bodyPr>
            <a:normAutofit fontScale="62500" lnSpcReduction="20000"/>
          </a:bodyPr>
          <a:lstStyle/>
          <a:p>
            <a:pPr marL="0" indent="0">
              <a:lnSpc>
                <a:spcPts val="2000"/>
              </a:lnSpc>
              <a:buNone/>
            </a:pPr>
            <a:r>
              <a:rPr lang="en-US" altLang="ja-JP" sz="2200" dirty="0">
                <a:solidFill>
                  <a:srgbClr val="FF0000"/>
                </a:solidFill>
              </a:rPr>
              <a:t>【</a:t>
            </a:r>
            <a:r>
              <a:rPr lang="ja-JP" altLang="en-US" sz="2200" dirty="0">
                <a:solidFill>
                  <a:srgbClr val="FF0000"/>
                </a:solidFill>
              </a:rPr>
              <a:t>ポイント</a:t>
            </a:r>
            <a:r>
              <a:rPr lang="en-US" altLang="ja-JP" sz="2200" dirty="0">
                <a:solidFill>
                  <a:srgbClr val="FF0000"/>
                </a:solidFill>
              </a:rPr>
              <a:t>】</a:t>
            </a:r>
          </a:p>
          <a:p>
            <a:pPr marL="0" indent="0" algn="just">
              <a:buNone/>
            </a:pP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級から</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級までの全級合格者」に基づく、</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級合格までの総平均所要時間＞</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級合格まで：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6.8</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カ月</a:t>
            </a: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級合格まで：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8.8</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カ月</a:t>
            </a: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級合格者→準</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級合格まで：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13.6</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カ月</a:t>
            </a: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・準</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級合格まで：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カ月</a:t>
            </a:r>
          </a:p>
          <a:p>
            <a:pPr marL="0" indent="0"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計</a:t>
            </a:r>
            <a:r>
              <a:rPr lang="ja-JP" altLang="ja-JP" sz="1800"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47.2</a:t>
            </a:r>
            <a:r>
              <a:rPr lang="ja-JP" altLang="ja-JP" sz="1800"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カ月＝</a:t>
            </a:r>
            <a:r>
              <a:rPr lang="ja-JP"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約</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ja-JP" sz="1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　</a:t>
            </a:r>
            <a:endParaRPr lang="en-US" altLang="ja-JP" sz="1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年半：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級から準</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までの全級合格者の推計含む）</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級合格までにかかる所要時間はここには含まない</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ため、</a:t>
            </a:r>
            <a:r>
              <a:rPr lang="ja-JP" altLang="en-US" sz="1800" b="1" u="sng" kern="100" dirty="0">
                <a:effectLst/>
                <a:latin typeface="游明朝" panose="02020400000000000000" pitchFamily="18" charset="-128"/>
                <a:ea typeface="游明朝" panose="02020400000000000000" pitchFamily="18" charset="-128"/>
                <a:cs typeface="Times New Roman" panose="02020603050405020304" pitchFamily="18" charset="0"/>
              </a:rPr>
              <a:t>中</a:t>
            </a:r>
            <a:r>
              <a:rPr lang="en-US" altLang="ja-JP" sz="1800" b="1" u="sng"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en-US" sz="1800" b="1" u="sng" kern="100" dirty="0">
                <a:effectLst/>
                <a:latin typeface="游明朝" panose="02020400000000000000" pitchFamily="18" charset="-128"/>
                <a:ea typeface="游明朝" panose="02020400000000000000" pitchFamily="18" charset="-128"/>
                <a:cs typeface="Times New Roman" panose="02020603050405020304" pitchFamily="18" charset="0"/>
              </a:rPr>
              <a:t>から始めた場合、</a:t>
            </a:r>
            <a:r>
              <a:rPr lang="ja-JP" altLang="en-US"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実質</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4</a:t>
            </a:r>
            <a:r>
              <a:rPr lang="ja-JP" altLang="en-US"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2</a:t>
            </a:r>
            <a:r>
              <a:rPr lang="ja-JP" altLang="en-US"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カ月～</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4</a:t>
            </a:r>
            <a:r>
              <a:rPr lang="ja-JP" altLang="en-US"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9</a:t>
            </a:r>
            <a:r>
              <a:rPr lang="ja-JP" altLang="en-US"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カ月程度</a:t>
            </a:r>
            <a:r>
              <a:rPr lang="ja-JP" altLang="en-US" sz="1800" b="1" u="sng" kern="100" dirty="0">
                <a:effectLst/>
                <a:latin typeface="游明朝" panose="02020400000000000000" pitchFamily="18" charset="-128"/>
                <a:ea typeface="游明朝" panose="02020400000000000000" pitchFamily="18" charset="-128"/>
                <a:cs typeface="Times New Roman" panose="02020603050405020304" pitchFamily="18" charset="0"/>
              </a:rPr>
              <a:t>が目安と思われる</a:t>
            </a:r>
            <a:endParaRPr lang="en-US" altLang="ja-JP" sz="1800" b="1" u="sng"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en-US" sz="1800" kern="100" dirty="0">
                <a:latin typeface="游明朝" panose="02020400000000000000" pitchFamily="18" charset="-128"/>
                <a:ea typeface="游明朝" panose="02020400000000000000" pitchFamily="18" charset="-128"/>
                <a:cs typeface="Times New Roman" panose="02020603050405020304" pitchFamily="18" charset="0"/>
              </a:rPr>
              <a:t>また</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、大学受験（特に推薦）で有利となるのは「準</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級」であり、</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級合格から準</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級は平均で約</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年かかる。</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かつ、これは来年度からの難化をする前のデータであり、</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今後は各級合格までにより多くの時間がかかるのは間違いない。</a:t>
            </a:r>
            <a:endParaRPr lang="en-US" altLang="ja-JP" sz="1800" b="1"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加えて準</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級の間にもう一つ新しい級ができることを合わせて考慮に入れると、</a:t>
            </a:r>
            <a:r>
              <a:rPr lang="ja-JP" altLang="ja-JP" sz="1800" u="sng" kern="100" dirty="0">
                <a:effectLst/>
                <a:latin typeface="游明朝" panose="02020400000000000000" pitchFamily="18" charset="-128"/>
                <a:ea typeface="游明朝" panose="02020400000000000000" pitchFamily="18" charset="-128"/>
                <a:cs typeface="Times New Roman" panose="02020603050405020304" pitchFamily="18" charset="0"/>
              </a:rPr>
              <a:t>大学受験に必要な要件として最も用いられている</a:t>
            </a:r>
            <a:r>
              <a:rPr lang="ja-JP" altLang="ja-JP" sz="1800" b="1" u="sng" kern="100" dirty="0">
                <a:effectLst/>
                <a:latin typeface="游明朝" panose="02020400000000000000" pitchFamily="18" charset="-128"/>
                <a:ea typeface="游明朝" panose="02020400000000000000" pitchFamily="18" charset="-128"/>
                <a:cs typeface="Times New Roman" panose="02020603050405020304" pitchFamily="18" charset="0"/>
              </a:rPr>
              <a:t>英検</a:t>
            </a:r>
            <a:r>
              <a:rPr lang="en-US" altLang="ja-JP" sz="1800" b="1" u="sng"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b="1" u="sng" kern="100" dirty="0">
                <a:effectLst/>
                <a:latin typeface="游明朝" panose="02020400000000000000" pitchFamily="18" charset="-128"/>
                <a:ea typeface="游明朝" panose="02020400000000000000" pitchFamily="18" charset="-128"/>
                <a:cs typeface="Times New Roman" panose="02020603050405020304" pitchFamily="18" charset="0"/>
              </a:rPr>
              <a:t>級</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を取得するまでの所要平均期間は</a:t>
            </a:r>
            <a:r>
              <a:rPr lang="ja-JP" altLang="ja-JP" sz="1800" b="1" u="sng" kern="100" dirty="0">
                <a:effectLst/>
                <a:latin typeface="游明朝" panose="02020400000000000000" pitchFamily="18" charset="-128"/>
                <a:ea typeface="游明朝" panose="02020400000000000000" pitchFamily="18" charset="-128"/>
                <a:cs typeface="Times New Roman" panose="02020603050405020304" pitchFamily="18" charset="0"/>
              </a:rPr>
              <a:t>少なくとも</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en-US"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800" b="1" u="sng"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年半に延びるだろう。</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8" name="図 7">
            <a:extLst>
              <a:ext uri="{FF2B5EF4-FFF2-40B4-BE49-F238E27FC236}">
                <a16:creationId xmlns:a16="http://schemas.microsoft.com/office/drawing/2014/main" id="{F84B7C70-E31F-B424-C61F-377D62F1582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12000"/>
                    </a14:imgEffect>
                  </a14:imgLayer>
                </a14:imgProps>
              </a:ext>
              <a:ext uri="{28A0092B-C50C-407E-A947-70E740481C1C}">
                <a14:useLocalDpi xmlns:a14="http://schemas.microsoft.com/office/drawing/2010/main" val="0"/>
              </a:ext>
            </a:extLst>
          </a:blip>
          <a:srcRect/>
          <a:stretch/>
        </p:blipFill>
        <p:spPr>
          <a:xfrm>
            <a:off x="449263" y="1045026"/>
            <a:ext cx="5646737" cy="5514393"/>
          </a:xfrm>
          <a:prstGeom prst="rect">
            <a:avLst/>
          </a:prstGeom>
        </p:spPr>
      </p:pic>
      <p:sp>
        <p:nvSpPr>
          <p:cNvPr id="2" name="コンテンツ プレースホルダー 2">
            <a:extLst>
              <a:ext uri="{FF2B5EF4-FFF2-40B4-BE49-F238E27FC236}">
                <a16:creationId xmlns:a16="http://schemas.microsoft.com/office/drawing/2014/main" id="{3B481DE4-5258-8CFB-1E00-D2F1974BA724}"/>
              </a:ext>
            </a:extLst>
          </p:cNvPr>
          <p:cNvSpPr txBox="1">
            <a:spLocks/>
          </p:cNvSpPr>
          <p:nvPr/>
        </p:nvSpPr>
        <p:spPr>
          <a:xfrm>
            <a:off x="454090" y="514395"/>
            <a:ext cx="4395257"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（１）これまでの各級合格までの所要時間</a:t>
            </a:r>
            <a:endParaRPr lang="en-US" altLang="ja-JP" sz="1800" dirty="0"/>
          </a:p>
        </p:txBody>
      </p:sp>
    </p:spTree>
    <p:extLst>
      <p:ext uri="{BB962C8B-B14F-4D97-AF65-F5344CB8AC3E}">
        <p14:creationId xmlns:p14="http://schemas.microsoft.com/office/powerpoint/2010/main" val="4291187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62972-3449-42D1-8185-B4BEFD52AB44}"/>
              </a:ext>
            </a:extLst>
          </p:cNvPr>
          <p:cNvSpPr>
            <a:spLocks noGrp="1"/>
          </p:cNvSpPr>
          <p:nvPr>
            <p:ph type="title"/>
          </p:nvPr>
        </p:nvSpPr>
        <p:spPr>
          <a:xfrm>
            <a:off x="418302" y="767677"/>
            <a:ext cx="11029616" cy="649423"/>
          </a:xfrm>
        </p:spPr>
        <p:txBody>
          <a:bodyPr rtlCol="0"/>
          <a:lstStyle/>
          <a:p>
            <a:pPr rtl="0"/>
            <a:r>
              <a:rPr lang="ja-JP" altLang="en-US" dirty="0"/>
              <a:t>（２）今後の大学受験までの英検取得の流れ</a:t>
            </a:r>
            <a:endParaRPr lang="ja" dirty="0"/>
          </a:p>
        </p:txBody>
      </p:sp>
      <p:graphicFrame>
        <p:nvGraphicFramePr>
          <p:cNvPr id="4" name="コンテンツ プレースホルダー 2">
            <a:extLst>
              <a:ext uri="{FF2B5EF4-FFF2-40B4-BE49-F238E27FC236}">
                <a16:creationId xmlns:a16="http://schemas.microsoft.com/office/drawing/2014/main" id="{FF3F0D82-0AA6-45C3-8367-955CBFA02ED6}"/>
              </a:ext>
            </a:extLst>
          </p:cNvPr>
          <p:cNvGraphicFramePr>
            <a:graphicFrameLocks noGrp="1"/>
          </p:cNvGraphicFramePr>
          <p:nvPr>
            <p:ph idx="1"/>
            <p:extLst>
              <p:ext uri="{D42A27DB-BD31-4B8C-83A1-F6EECF244321}">
                <p14:modId xmlns:p14="http://schemas.microsoft.com/office/powerpoint/2010/main" val="2525646754"/>
              </p:ext>
            </p:extLst>
          </p:nvPr>
        </p:nvGraphicFramePr>
        <p:xfrm>
          <a:off x="1679677" y="1595535"/>
          <a:ext cx="5514975" cy="2562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コンテンツ プレースホルダー 2">
            <a:extLst>
              <a:ext uri="{FF2B5EF4-FFF2-40B4-BE49-F238E27FC236}">
                <a16:creationId xmlns:a16="http://schemas.microsoft.com/office/drawing/2014/main" id="{6D3FB2AC-9208-64CE-36BB-6B3E02C3D9B2}"/>
              </a:ext>
            </a:extLst>
          </p:cNvPr>
          <p:cNvGraphicFramePr>
            <a:graphicFrameLocks/>
          </p:cNvGraphicFramePr>
          <p:nvPr>
            <p:extLst>
              <p:ext uri="{D42A27DB-BD31-4B8C-83A1-F6EECF244321}">
                <p14:modId xmlns:p14="http://schemas.microsoft.com/office/powerpoint/2010/main" val="768446106"/>
              </p:ext>
            </p:extLst>
          </p:nvPr>
        </p:nvGraphicFramePr>
        <p:xfrm>
          <a:off x="6509949" y="1595535"/>
          <a:ext cx="5514975" cy="25626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矢印: 右 4">
            <a:extLst>
              <a:ext uri="{FF2B5EF4-FFF2-40B4-BE49-F238E27FC236}">
                <a16:creationId xmlns:a16="http://schemas.microsoft.com/office/drawing/2014/main" id="{338787EA-3294-2C80-E14D-1DE184037907}"/>
              </a:ext>
            </a:extLst>
          </p:cNvPr>
          <p:cNvSpPr/>
          <p:nvPr/>
        </p:nvSpPr>
        <p:spPr>
          <a:xfrm>
            <a:off x="466531" y="2382354"/>
            <a:ext cx="1213146" cy="989045"/>
          </a:xfrm>
          <a:prstGeom prst="rightArrow">
            <a:avLst>
              <a:gd name="adj1" fmla="val 70755"/>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準</a:t>
            </a:r>
            <a:r>
              <a:rPr kumimoji="1" lang="en-US" altLang="ja-JP" sz="1200" dirty="0"/>
              <a:t>1</a:t>
            </a:r>
            <a:r>
              <a:rPr kumimoji="1" lang="ja-JP" altLang="en-US" sz="1200" dirty="0"/>
              <a:t>級</a:t>
            </a:r>
            <a:endParaRPr kumimoji="1" lang="en-US" altLang="ja-JP" sz="1200" dirty="0"/>
          </a:p>
          <a:p>
            <a:pPr algn="ctr"/>
            <a:r>
              <a:rPr kumimoji="1" lang="ja-JP" altLang="en-US" sz="1200" dirty="0"/>
              <a:t>まで取る</a:t>
            </a:r>
            <a:endParaRPr kumimoji="1" lang="en-US" altLang="ja-JP" sz="1200" dirty="0"/>
          </a:p>
          <a:p>
            <a:pPr algn="ctr"/>
            <a:r>
              <a:rPr kumimoji="1" lang="ja-JP" altLang="en-US" sz="1200" dirty="0"/>
              <a:t>パターン</a:t>
            </a:r>
          </a:p>
        </p:txBody>
      </p:sp>
      <p:sp>
        <p:nvSpPr>
          <p:cNvPr id="6" name="テキスト ボックス 5">
            <a:extLst>
              <a:ext uri="{FF2B5EF4-FFF2-40B4-BE49-F238E27FC236}">
                <a16:creationId xmlns:a16="http://schemas.microsoft.com/office/drawing/2014/main" id="{55470402-EEF7-ADB1-E19F-A2E9A435D583}"/>
              </a:ext>
            </a:extLst>
          </p:cNvPr>
          <p:cNvSpPr txBox="1"/>
          <p:nvPr/>
        </p:nvSpPr>
        <p:spPr>
          <a:xfrm>
            <a:off x="7869232" y="3371399"/>
            <a:ext cx="3676262" cy="523220"/>
          </a:xfrm>
          <a:prstGeom prst="rect">
            <a:avLst/>
          </a:prstGeom>
          <a:noFill/>
          <a:ln>
            <a:solidFill>
              <a:srgbClr val="FF0000"/>
            </a:solidFill>
          </a:ln>
        </p:spPr>
        <p:txBody>
          <a:bodyPr wrap="square" rtlCol="0">
            <a:spAutoFit/>
          </a:bodyPr>
          <a:lstStyle/>
          <a:p>
            <a:r>
              <a:rPr kumimoji="1" lang="ja-JP" altLang="en-US" sz="1400" dirty="0"/>
              <a:t>小</a:t>
            </a:r>
            <a:r>
              <a:rPr kumimoji="1" lang="en-US" altLang="ja-JP" sz="1400" dirty="0"/>
              <a:t>5</a:t>
            </a:r>
            <a:r>
              <a:rPr kumimoji="1" lang="ja-JP" altLang="en-US" sz="1400" dirty="0"/>
              <a:t>頃から始め、かなり英語に集中し平均の</a:t>
            </a:r>
            <a:r>
              <a:rPr kumimoji="1" lang="en-US" altLang="ja-JP" sz="1400" dirty="0"/>
              <a:t>1.5</a:t>
            </a:r>
            <a:r>
              <a:rPr kumimoji="1" lang="ja-JP" altLang="en-US" sz="1400" dirty="0"/>
              <a:t>～</a:t>
            </a:r>
            <a:r>
              <a:rPr kumimoji="1" lang="en-US" altLang="ja-JP" sz="1400" dirty="0"/>
              <a:t>2</a:t>
            </a:r>
            <a:r>
              <a:rPr kumimoji="1" lang="ja-JP" altLang="en-US" sz="1400" dirty="0"/>
              <a:t>倍速で進めなければ達成は難しい</a:t>
            </a:r>
          </a:p>
        </p:txBody>
      </p:sp>
      <p:sp>
        <p:nvSpPr>
          <p:cNvPr id="7" name="矢印: 右 6">
            <a:extLst>
              <a:ext uri="{FF2B5EF4-FFF2-40B4-BE49-F238E27FC236}">
                <a16:creationId xmlns:a16="http://schemas.microsoft.com/office/drawing/2014/main" id="{2D5B88D3-8B63-5491-AFC3-C53A9C9FD089}"/>
              </a:ext>
            </a:extLst>
          </p:cNvPr>
          <p:cNvSpPr/>
          <p:nvPr/>
        </p:nvSpPr>
        <p:spPr>
          <a:xfrm>
            <a:off x="581192" y="5122505"/>
            <a:ext cx="1213146" cy="989045"/>
          </a:xfrm>
          <a:prstGeom prst="rightArrow">
            <a:avLst>
              <a:gd name="adj1" fmla="val 70755"/>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英検２級</a:t>
            </a:r>
            <a:endParaRPr kumimoji="1" lang="en-US" altLang="ja-JP" sz="1200" dirty="0"/>
          </a:p>
          <a:p>
            <a:pPr algn="ctr"/>
            <a:r>
              <a:rPr kumimoji="1" lang="ja-JP" altLang="en-US" sz="1200" dirty="0"/>
              <a:t>まで取る</a:t>
            </a:r>
            <a:endParaRPr kumimoji="1" lang="en-US" altLang="ja-JP" sz="1200" dirty="0"/>
          </a:p>
          <a:p>
            <a:pPr algn="ctr"/>
            <a:r>
              <a:rPr kumimoji="1" lang="ja-JP" altLang="en-US" sz="1200" dirty="0"/>
              <a:t>パターン</a:t>
            </a:r>
          </a:p>
        </p:txBody>
      </p:sp>
      <p:graphicFrame>
        <p:nvGraphicFramePr>
          <p:cNvPr id="8" name="コンテンツ プレースホルダー 2">
            <a:extLst>
              <a:ext uri="{FF2B5EF4-FFF2-40B4-BE49-F238E27FC236}">
                <a16:creationId xmlns:a16="http://schemas.microsoft.com/office/drawing/2014/main" id="{6EFE38B6-37FD-9559-EE07-A5DD04636A65}"/>
              </a:ext>
            </a:extLst>
          </p:cNvPr>
          <p:cNvGraphicFramePr>
            <a:graphicFrameLocks/>
          </p:cNvGraphicFramePr>
          <p:nvPr>
            <p:extLst>
              <p:ext uri="{D42A27DB-BD31-4B8C-83A1-F6EECF244321}">
                <p14:modId xmlns:p14="http://schemas.microsoft.com/office/powerpoint/2010/main" val="3708966935"/>
              </p:ext>
            </p:extLst>
          </p:nvPr>
        </p:nvGraphicFramePr>
        <p:xfrm>
          <a:off x="1679676" y="4264090"/>
          <a:ext cx="5514975" cy="270587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コンテンツ プレースホルダー 2">
            <a:extLst>
              <a:ext uri="{FF2B5EF4-FFF2-40B4-BE49-F238E27FC236}">
                <a16:creationId xmlns:a16="http://schemas.microsoft.com/office/drawing/2014/main" id="{CEC418BE-A5F4-9822-A7D2-00A40EED57A4}"/>
              </a:ext>
            </a:extLst>
          </p:cNvPr>
          <p:cNvGraphicFramePr>
            <a:graphicFrameLocks/>
          </p:cNvGraphicFramePr>
          <p:nvPr>
            <p:extLst>
              <p:ext uri="{D42A27DB-BD31-4B8C-83A1-F6EECF244321}">
                <p14:modId xmlns:p14="http://schemas.microsoft.com/office/powerpoint/2010/main" val="3282375575"/>
              </p:ext>
            </p:extLst>
          </p:nvPr>
        </p:nvGraphicFramePr>
        <p:xfrm>
          <a:off x="6509948" y="4335684"/>
          <a:ext cx="5514975" cy="256268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cxnSp>
        <p:nvCxnSpPr>
          <p:cNvPr id="11" name="直線矢印コネクタ 10">
            <a:extLst>
              <a:ext uri="{FF2B5EF4-FFF2-40B4-BE49-F238E27FC236}">
                <a16:creationId xmlns:a16="http://schemas.microsoft.com/office/drawing/2014/main" id="{DFBB369B-ED74-DEA9-09D2-6BBD67B80A8D}"/>
              </a:ext>
            </a:extLst>
          </p:cNvPr>
          <p:cNvCxnSpPr>
            <a:cxnSpLocks/>
          </p:cNvCxnSpPr>
          <p:nvPr/>
        </p:nvCxnSpPr>
        <p:spPr>
          <a:xfrm>
            <a:off x="158620" y="4158220"/>
            <a:ext cx="118778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E78388F6-E96C-22F0-B33E-0A187AEEAF95}"/>
              </a:ext>
            </a:extLst>
          </p:cNvPr>
          <p:cNvSpPr txBox="1"/>
          <p:nvPr/>
        </p:nvSpPr>
        <p:spPr>
          <a:xfrm>
            <a:off x="7771656" y="6111550"/>
            <a:ext cx="3676262" cy="523220"/>
          </a:xfrm>
          <a:prstGeom prst="rect">
            <a:avLst/>
          </a:prstGeom>
          <a:noFill/>
          <a:ln>
            <a:solidFill>
              <a:srgbClr val="FF0000"/>
            </a:solidFill>
          </a:ln>
        </p:spPr>
        <p:txBody>
          <a:bodyPr wrap="square" rtlCol="0">
            <a:spAutoFit/>
          </a:bodyPr>
          <a:lstStyle/>
          <a:p>
            <a:r>
              <a:rPr kumimoji="1" lang="ja-JP" altLang="en-US" sz="1400" dirty="0"/>
              <a:t>中</a:t>
            </a:r>
            <a:r>
              <a:rPr kumimoji="1" lang="en-US" altLang="ja-JP" sz="1400" dirty="0"/>
              <a:t>1</a:t>
            </a:r>
            <a:r>
              <a:rPr kumimoji="1" lang="ja-JP" altLang="en-US" sz="1400" dirty="0"/>
              <a:t>からきちんとやっていれば間に合うが、高校からの巻返すのは極めて困難なペース</a:t>
            </a:r>
          </a:p>
        </p:txBody>
      </p:sp>
    </p:spTree>
    <p:extLst>
      <p:ext uri="{BB962C8B-B14F-4D97-AF65-F5344CB8AC3E}">
        <p14:creationId xmlns:p14="http://schemas.microsoft.com/office/powerpoint/2010/main" val="263784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62972-3449-42D1-8185-B4BEFD52AB44}"/>
              </a:ext>
            </a:extLst>
          </p:cNvPr>
          <p:cNvSpPr>
            <a:spLocks noGrp="1"/>
          </p:cNvSpPr>
          <p:nvPr>
            <p:ph type="title"/>
          </p:nvPr>
        </p:nvSpPr>
        <p:spPr>
          <a:xfrm>
            <a:off x="418302" y="767677"/>
            <a:ext cx="11029616" cy="649423"/>
          </a:xfrm>
        </p:spPr>
        <p:txBody>
          <a:bodyPr rtlCol="0"/>
          <a:lstStyle/>
          <a:p>
            <a:pPr rtl="0"/>
            <a:r>
              <a:rPr lang="ja-JP" altLang="en-US" dirty="0"/>
              <a:t>（３）現状から考える正しい逆算の仕方</a:t>
            </a:r>
            <a:endParaRPr lang="ja" dirty="0"/>
          </a:p>
        </p:txBody>
      </p:sp>
      <p:graphicFrame>
        <p:nvGraphicFramePr>
          <p:cNvPr id="4" name="コンテンツ プレースホルダー 2">
            <a:extLst>
              <a:ext uri="{FF2B5EF4-FFF2-40B4-BE49-F238E27FC236}">
                <a16:creationId xmlns:a16="http://schemas.microsoft.com/office/drawing/2014/main" id="{FF3F0D82-0AA6-45C3-8367-955CBFA02ED6}"/>
              </a:ext>
            </a:extLst>
          </p:cNvPr>
          <p:cNvGraphicFramePr>
            <a:graphicFrameLocks noGrp="1"/>
          </p:cNvGraphicFramePr>
          <p:nvPr>
            <p:ph idx="1"/>
            <p:extLst>
              <p:ext uri="{D42A27DB-BD31-4B8C-83A1-F6EECF244321}">
                <p14:modId xmlns:p14="http://schemas.microsoft.com/office/powerpoint/2010/main" val="668150119"/>
              </p:ext>
            </p:extLst>
          </p:nvPr>
        </p:nvGraphicFramePr>
        <p:xfrm>
          <a:off x="722318" y="1810140"/>
          <a:ext cx="5514975" cy="2562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コンテンツ プレースホルダー 2">
            <a:extLst>
              <a:ext uri="{FF2B5EF4-FFF2-40B4-BE49-F238E27FC236}">
                <a16:creationId xmlns:a16="http://schemas.microsoft.com/office/drawing/2014/main" id="{6D3FB2AC-9208-64CE-36BB-6B3E02C3D9B2}"/>
              </a:ext>
            </a:extLst>
          </p:cNvPr>
          <p:cNvGraphicFramePr>
            <a:graphicFrameLocks/>
          </p:cNvGraphicFramePr>
          <p:nvPr>
            <p:extLst>
              <p:ext uri="{D42A27DB-BD31-4B8C-83A1-F6EECF244321}">
                <p14:modId xmlns:p14="http://schemas.microsoft.com/office/powerpoint/2010/main" val="2007965361"/>
              </p:ext>
            </p:extLst>
          </p:nvPr>
        </p:nvGraphicFramePr>
        <p:xfrm>
          <a:off x="5833021" y="1810139"/>
          <a:ext cx="5514975" cy="25626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1" name="直線矢印コネクタ 10">
            <a:extLst>
              <a:ext uri="{FF2B5EF4-FFF2-40B4-BE49-F238E27FC236}">
                <a16:creationId xmlns:a16="http://schemas.microsoft.com/office/drawing/2014/main" id="{DFBB369B-ED74-DEA9-09D2-6BBD67B80A8D}"/>
              </a:ext>
            </a:extLst>
          </p:cNvPr>
          <p:cNvCxnSpPr>
            <a:cxnSpLocks/>
          </p:cNvCxnSpPr>
          <p:nvPr/>
        </p:nvCxnSpPr>
        <p:spPr>
          <a:xfrm>
            <a:off x="158620" y="3971601"/>
            <a:ext cx="118778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四角形: 角を丸くする 9">
            <a:extLst>
              <a:ext uri="{FF2B5EF4-FFF2-40B4-BE49-F238E27FC236}">
                <a16:creationId xmlns:a16="http://schemas.microsoft.com/office/drawing/2014/main" id="{E155E65C-A5A9-206B-8982-B7E1B76CAEE3}"/>
              </a:ext>
            </a:extLst>
          </p:cNvPr>
          <p:cNvSpPr/>
          <p:nvPr/>
        </p:nvSpPr>
        <p:spPr>
          <a:xfrm>
            <a:off x="1007705" y="1827824"/>
            <a:ext cx="2631233" cy="90604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2" name="コンテンツ プレースホルダー 2">
            <a:extLst>
              <a:ext uri="{FF2B5EF4-FFF2-40B4-BE49-F238E27FC236}">
                <a16:creationId xmlns:a16="http://schemas.microsoft.com/office/drawing/2014/main" id="{DD3D4249-5A68-4547-6277-DEE16E9CE798}"/>
              </a:ext>
            </a:extLst>
          </p:cNvPr>
          <p:cNvGraphicFramePr>
            <a:graphicFrameLocks/>
          </p:cNvGraphicFramePr>
          <p:nvPr>
            <p:extLst>
              <p:ext uri="{D42A27DB-BD31-4B8C-83A1-F6EECF244321}">
                <p14:modId xmlns:p14="http://schemas.microsoft.com/office/powerpoint/2010/main" val="2892176214"/>
              </p:ext>
            </p:extLst>
          </p:nvPr>
        </p:nvGraphicFramePr>
        <p:xfrm>
          <a:off x="927588" y="4239209"/>
          <a:ext cx="5514975" cy="256268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4" name="コンテンツ プレースホルダー 2">
            <a:extLst>
              <a:ext uri="{FF2B5EF4-FFF2-40B4-BE49-F238E27FC236}">
                <a16:creationId xmlns:a16="http://schemas.microsoft.com/office/drawing/2014/main" id="{81387F84-D509-4B6D-5054-B2813C51BB62}"/>
              </a:ext>
            </a:extLst>
          </p:cNvPr>
          <p:cNvGraphicFramePr>
            <a:graphicFrameLocks/>
          </p:cNvGraphicFramePr>
          <p:nvPr>
            <p:extLst>
              <p:ext uri="{D42A27DB-BD31-4B8C-83A1-F6EECF244321}">
                <p14:modId xmlns:p14="http://schemas.microsoft.com/office/powerpoint/2010/main" val="5360498"/>
              </p:ext>
            </p:extLst>
          </p:nvPr>
        </p:nvGraphicFramePr>
        <p:xfrm>
          <a:off x="6056952" y="4239208"/>
          <a:ext cx="5514975" cy="256268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5" name="テキスト ボックス 14">
            <a:extLst>
              <a:ext uri="{FF2B5EF4-FFF2-40B4-BE49-F238E27FC236}">
                <a16:creationId xmlns:a16="http://schemas.microsoft.com/office/drawing/2014/main" id="{8FF25106-D21B-7FCF-4327-727ECB0A6C77}"/>
              </a:ext>
            </a:extLst>
          </p:cNvPr>
          <p:cNvSpPr txBox="1"/>
          <p:nvPr/>
        </p:nvSpPr>
        <p:spPr>
          <a:xfrm>
            <a:off x="5236153" y="5888381"/>
            <a:ext cx="6708710" cy="646331"/>
          </a:xfrm>
          <a:prstGeom prst="rect">
            <a:avLst/>
          </a:prstGeom>
          <a:noFill/>
          <a:ln>
            <a:solidFill>
              <a:srgbClr val="002060"/>
            </a:solidFill>
          </a:ln>
        </p:spPr>
        <p:txBody>
          <a:bodyPr wrap="square" rtlCol="0">
            <a:spAutoFit/>
          </a:bodyPr>
          <a:lstStyle/>
          <a:p>
            <a:r>
              <a:rPr kumimoji="1" lang="en-US" altLang="ja-JP" sz="1200" dirty="0">
                <a:solidFill>
                  <a:srgbClr val="FF0000"/>
                </a:solidFill>
                <a:latin typeface="HGSｺﾞｼｯｸM" panose="020B0600000000000000" pitchFamily="50" charset="-128"/>
                <a:ea typeface="HGSｺﾞｼｯｸM" panose="020B0600000000000000" pitchFamily="50" charset="-128"/>
              </a:rPr>
              <a:t>【</a:t>
            </a:r>
            <a:r>
              <a:rPr kumimoji="1" lang="ja-JP" altLang="en-US" sz="1200" dirty="0">
                <a:solidFill>
                  <a:srgbClr val="FF0000"/>
                </a:solidFill>
                <a:latin typeface="HGSｺﾞｼｯｸM" panose="020B0600000000000000" pitchFamily="50" charset="-128"/>
                <a:ea typeface="HGSｺﾞｼｯｸM" panose="020B0600000000000000" pitchFamily="50" charset="-128"/>
              </a:rPr>
              <a:t>ポイント</a:t>
            </a:r>
            <a:r>
              <a:rPr kumimoji="1" lang="en-US" altLang="ja-JP" sz="1200" dirty="0">
                <a:solidFill>
                  <a:srgbClr val="FF0000"/>
                </a:solidFill>
                <a:latin typeface="HGSｺﾞｼｯｸM" panose="020B0600000000000000" pitchFamily="50" charset="-128"/>
                <a:ea typeface="HGSｺﾞｼｯｸM" panose="020B0600000000000000" pitchFamily="50" charset="-128"/>
              </a:rPr>
              <a:t>】</a:t>
            </a:r>
            <a:r>
              <a:rPr kumimoji="1" lang="ja-JP" altLang="en-US" sz="1200" dirty="0">
                <a:latin typeface="HGSｺﾞｼｯｸM" panose="020B0600000000000000" pitchFamily="50" charset="-128"/>
                <a:ea typeface="HGSｺﾞｼｯｸM" panose="020B0600000000000000" pitchFamily="50" charset="-128"/>
              </a:rPr>
              <a:t>準</a:t>
            </a:r>
            <a:r>
              <a:rPr kumimoji="1" lang="en-US" altLang="ja-JP" sz="1200" dirty="0">
                <a:latin typeface="HGSｺﾞｼｯｸM" panose="020B0600000000000000" pitchFamily="50" charset="-128"/>
                <a:ea typeface="HGSｺﾞｼｯｸM" panose="020B0600000000000000" pitchFamily="50" charset="-128"/>
              </a:rPr>
              <a:t>2</a:t>
            </a:r>
            <a:r>
              <a:rPr kumimoji="1" lang="ja-JP" altLang="en-US" sz="1200" dirty="0">
                <a:latin typeface="HGSｺﾞｼｯｸM" panose="020B0600000000000000" pitchFamily="50" charset="-128"/>
                <a:ea typeface="HGSｺﾞｼｯｸM" panose="020B0600000000000000" pitchFamily="50" charset="-128"/>
              </a:rPr>
              <a:t>級から</a:t>
            </a:r>
            <a:r>
              <a:rPr kumimoji="1" lang="en-US" altLang="ja-JP" sz="1200" dirty="0">
                <a:latin typeface="HGSｺﾞｼｯｸM" panose="020B0600000000000000" pitchFamily="50" charset="-128"/>
                <a:ea typeface="HGSｺﾞｼｯｸM" panose="020B0600000000000000" pitchFamily="50" charset="-128"/>
              </a:rPr>
              <a:t>2</a:t>
            </a:r>
            <a:r>
              <a:rPr kumimoji="1" lang="ja-JP" altLang="en-US" sz="1200" dirty="0">
                <a:latin typeface="HGSｺﾞｼｯｸM" panose="020B0600000000000000" pitchFamily="50" charset="-128"/>
                <a:ea typeface="HGSｺﾞｼｯｸM" panose="020B0600000000000000" pitchFamily="50" charset="-128"/>
              </a:rPr>
              <a:t>級まで現行で</a:t>
            </a:r>
            <a:r>
              <a:rPr kumimoji="1" lang="en-US" altLang="ja-JP" sz="1200" dirty="0">
                <a:latin typeface="HGSｺﾞｼｯｸM" panose="020B0600000000000000" pitchFamily="50" charset="-128"/>
                <a:ea typeface="HGSｺﾞｼｯｸM" panose="020B0600000000000000" pitchFamily="50" charset="-128"/>
              </a:rPr>
              <a:t>13.6</a:t>
            </a:r>
            <a:r>
              <a:rPr kumimoji="1" lang="ja-JP" altLang="en-US" sz="1200" dirty="0">
                <a:latin typeface="HGSｺﾞｼｯｸM" panose="020B0600000000000000" pitchFamily="50" charset="-128"/>
                <a:ea typeface="HGSｺﾞｼｯｸM" panose="020B0600000000000000" pitchFamily="50" charset="-128"/>
              </a:rPr>
              <a:t>カ月。来年度、難易度が上がったら</a:t>
            </a:r>
            <a:r>
              <a:rPr kumimoji="1" lang="en-US" altLang="ja-JP" sz="1200" dirty="0">
                <a:latin typeface="HGSｺﾞｼｯｸM" panose="020B0600000000000000" pitchFamily="50" charset="-128"/>
                <a:ea typeface="HGSｺﾞｼｯｸM" panose="020B0600000000000000" pitchFamily="50" charset="-128"/>
              </a:rPr>
              <a:t>1</a:t>
            </a:r>
            <a:r>
              <a:rPr kumimoji="1" lang="ja-JP" altLang="en-US" sz="1200" dirty="0">
                <a:latin typeface="HGSｺﾞｼｯｸM" panose="020B0600000000000000" pitchFamily="50" charset="-128"/>
                <a:ea typeface="HGSｺﾞｼｯｸM" panose="020B0600000000000000" pitchFamily="50" charset="-128"/>
              </a:rPr>
              <a:t>年半？</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　　　　　　新形式に順応できなければ</a:t>
            </a:r>
            <a:r>
              <a:rPr kumimoji="1" lang="en-US" altLang="ja-JP" sz="1200" dirty="0">
                <a:latin typeface="HGSｺﾞｼｯｸM" panose="020B0600000000000000" pitchFamily="50" charset="-128"/>
                <a:ea typeface="HGSｺﾞｼｯｸM" panose="020B0600000000000000" pitchFamily="50" charset="-128"/>
              </a:rPr>
              <a:t>2</a:t>
            </a:r>
            <a:r>
              <a:rPr kumimoji="1" lang="ja-JP" altLang="en-US" sz="1200" dirty="0">
                <a:latin typeface="HGSｺﾞｼｯｸM" panose="020B0600000000000000" pitchFamily="50" charset="-128"/>
                <a:ea typeface="HGSｺﾞｼｯｸM" panose="020B0600000000000000" pitchFamily="50" charset="-128"/>
              </a:rPr>
              <a:t>年かかる可能性も？</a:t>
            </a:r>
            <a:endParaRPr kumimoji="1" lang="en-US" altLang="ja-JP" sz="1200" dirty="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　　　　　　</a:t>
            </a:r>
            <a:r>
              <a:rPr kumimoji="1" lang="en-US" altLang="ja-JP" sz="1200" dirty="0">
                <a:latin typeface="HGSｺﾞｼｯｸM" panose="020B0600000000000000" pitchFamily="50" charset="-128"/>
                <a:ea typeface="HGSｺﾞｼｯｸM" panose="020B0600000000000000" pitchFamily="50" charset="-128"/>
              </a:rPr>
              <a:t>2024</a:t>
            </a:r>
            <a:r>
              <a:rPr kumimoji="1" lang="ja-JP" altLang="en-US" sz="1200" dirty="0">
                <a:latin typeface="HGSｺﾞｼｯｸM" panose="020B0600000000000000" pitchFamily="50" charset="-128"/>
                <a:ea typeface="HGSｺﾞｼｯｸM" panose="020B0600000000000000" pitchFamily="50" charset="-128"/>
              </a:rPr>
              <a:t>年度に</a:t>
            </a:r>
            <a:r>
              <a:rPr kumimoji="1" lang="en-US" altLang="ja-JP" sz="1200" dirty="0">
                <a:latin typeface="HGSｺﾞｼｯｸM" panose="020B0600000000000000" pitchFamily="50" charset="-128"/>
                <a:ea typeface="HGSｺﾞｼｯｸM" panose="020B0600000000000000" pitchFamily="50" charset="-128"/>
              </a:rPr>
              <a:t>2</a:t>
            </a:r>
            <a:r>
              <a:rPr kumimoji="1" lang="ja-JP" altLang="en-US" sz="1200" dirty="0">
                <a:latin typeface="HGSｺﾞｼｯｸM" panose="020B0600000000000000" pitchFamily="50" charset="-128"/>
                <a:ea typeface="HGSｺﾞｼｯｸM" panose="020B0600000000000000" pitchFamily="50" charset="-128"/>
              </a:rPr>
              <a:t>級を取りこぼすと、新級が始まり、</a:t>
            </a:r>
            <a:r>
              <a:rPr kumimoji="1" lang="en-US" altLang="ja-JP" sz="1200" dirty="0">
                <a:latin typeface="HGSｺﾞｼｯｸM" panose="020B0600000000000000" pitchFamily="50" charset="-128"/>
                <a:ea typeface="HGSｺﾞｼｯｸM" panose="020B0600000000000000" pitchFamily="50" charset="-128"/>
              </a:rPr>
              <a:t>2</a:t>
            </a:r>
            <a:r>
              <a:rPr kumimoji="1" lang="ja-JP" altLang="en-US" sz="1200" dirty="0">
                <a:latin typeface="HGSｺﾞｼｯｸM" panose="020B0600000000000000" pitchFamily="50" charset="-128"/>
                <a:ea typeface="HGSｺﾞｼｯｸM" panose="020B0600000000000000" pitchFamily="50" charset="-128"/>
              </a:rPr>
              <a:t>級も取れないで高校が終わる！</a:t>
            </a:r>
          </a:p>
        </p:txBody>
      </p:sp>
      <p:sp>
        <p:nvSpPr>
          <p:cNvPr id="16" name="四角形: 角を丸くする 15">
            <a:extLst>
              <a:ext uri="{FF2B5EF4-FFF2-40B4-BE49-F238E27FC236}">
                <a16:creationId xmlns:a16="http://schemas.microsoft.com/office/drawing/2014/main" id="{12C12132-97DF-8F46-5B96-9B69AA089D9E}"/>
              </a:ext>
            </a:extLst>
          </p:cNvPr>
          <p:cNvSpPr/>
          <p:nvPr/>
        </p:nvSpPr>
        <p:spPr>
          <a:xfrm>
            <a:off x="870379" y="4329402"/>
            <a:ext cx="2631233" cy="83548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04452FB7-9340-1DE9-9E04-20A47C290B8C}"/>
              </a:ext>
            </a:extLst>
          </p:cNvPr>
          <p:cNvSpPr/>
          <p:nvPr/>
        </p:nvSpPr>
        <p:spPr>
          <a:xfrm>
            <a:off x="295935" y="5252604"/>
            <a:ext cx="517434" cy="53589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例</a:t>
            </a:r>
          </a:p>
        </p:txBody>
      </p:sp>
    </p:spTree>
    <p:extLst>
      <p:ext uri="{BB962C8B-B14F-4D97-AF65-F5344CB8AC3E}">
        <p14:creationId xmlns:p14="http://schemas.microsoft.com/office/powerpoint/2010/main" val="144968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４．変わることの影響と問題点は？　まとめ</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2611017" y="1852987"/>
            <a:ext cx="6969966" cy="2789853"/>
          </a:xfrm>
          <a:ln>
            <a:solidFill>
              <a:schemeClr val="tx1"/>
            </a:solidFill>
          </a:ln>
        </p:spPr>
        <p:txBody>
          <a:bodyPr rtlCol="0">
            <a:normAutofit/>
          </a:bodyPr>
          <a:lstStyle/>
          <a:p>
            <a:r>
              <a:rPr lang="ja-JP" altLang="en-US" sz="1600" dirty="0"/>
              <a:t>現在の高校</a:t>
            </a:r>
            <a:r>
              <a:rPr lang="en-US" altLang="ja-JP" sz="1600" dirty="0"/>
              <a:t>1</a:t>
            </a:r>
            <a:r>
              <a:rPr lang="ja-JP" altLang="en-US" sz="1600" dirty="0"/>
              <a:t>年生から下の年代にとっては、影響は甚大</a:t>
            </a:r>
            <a:endParaRPr lang="en-US" altLang="ja-JP" sz="1600" dirty="0"/>
          </a:p>
          <a:p>
            <a:r>
              <a:rPr lang="ja-JP" altLang="en-US" sz="1600" dirty="0"/>
              <a:t>遅くとも中学生になった時点できちんとした英語学習が求められる</a:t>
            </a:r>
            <a:endParaRPr lang="en-US" altLang="ja-JP" sz="1600" dirty="0"/>
          </a:p>
          <a:p>
            <a:r>
              <a:rPr lang="ja-JP" altLang="en-US" sz="1600" dirty="0"/>
              <a:t>途中でつまづいたり、苦手になってしまうと巻き返し困難なスケジュール感</a:t>
            </a:r>
            <a:endParaRPr lang="en-US" altLang="ja-JP" sz="1600" dirty="0"/>
          </a:p>
          <a:p>
            <a:r>
              <a:rPr lang="ja-JP" altLang="en-US" sz="1600" dirty="0">
                <a:solidFill>
                  <a:srgbClr val="FF0000"/>
                </a:solidFill>
              </a:rPr>
              <a:t>現在英検</a:t>
            </a:r>
            <a:r>
              <a:rPr lang="en-US" altLang="ja-JP" sz="1600" dirty="0">
                <a:solidFill>
                  <a:srgbClr val="FF0000"/>
                </a:solidFill>
              </a:rPr>
              <a:t>3</a:t>
            </a:r>
            <a:r>
              <a:rPr lang="ja-JP" altLang="en-US" sz="1600" dirty="0">
                <a:solidFill>
                  <a:srgbClr val="FF0000"/>
                </a:solidFill>
              </a:rPr>
              <a:t>級の人は準</a:t>
            </a:r>
            <a:r>
              <a:rPr lang="en-US" altLang="ja-JP" sz="1600" dirty="0">
                <a:solidFill>
                  <a:srgbClr val="FF0000"/>
                </a:solidFill>
              </a:rPr>
              <a:t>2</a:t>
            </a:r>
            <a:r>
              <a:rPr lang="ja-JP" altLang="en-US" sz="1600" dirty="0">
                <a:solidFill>
                  <a:srgbClr val="FF0000"/>
                </a:solidFill>
              </a:rPr>
              <a:t>級を、準</a:t>
            </a:r>
            <a:r>
              <a:rPr lang="en-US" altLang="ja-JP" sz="1600" dirty="0">
                <a:solidFill>
                  <a:srgbClr val="FF0000"/>
                </a:solidFill>
              </a:rPr>
              <a:t>2</a:t>
            </a:r>
            <a:r>
              <a:rPr lang="ja-JP" altLang="en-US" sz="1600" dirty="0">
                <a:solidFill>
                  <a:srgbClr val="FF0000"/>
                </a:solidFill>
              </a:rPr>
              <a:t>級の人は</a:t>
            </a:r>
            <a:r>
              <a:rPr lang="en-US" altLang="ja-JP" sz="1600" dirty="0">
                <a:solidFill>
                  <a:srgbClr val="FF0000"/>
                </a:solidFill>
              </a:rPr>
              <a:t>2</a:t>
            </a:r>
            <a:r>
              <a:rPr lang="ja-JP" altLang="en-US" sz="1600" dirty="0">
                <a:solidFill>
                  <a:srgbClr val="FF0000"/>
                </a:solidFill>
              </a:rPr>
              <a:t>級を来年度までには取る！</a:t>
            </a:r>
            <a:endParaRPr lang="en-US" altLang="ja-JP" sz="1600" dirty="0">
              <a:solidFill>
                <a:srgbClr val="FF0000"/>
              </a:solidFill>
            </a:endParaRPr>
          </a:p>
          <a:p>
            <a:r>
              <a:rPr lang="ja-JP" altLang="en-US" sz="1600" b="1" dirty="0">
                <a:solidFill>
                  <a:srgbClr val="FF0000"/>
                </a:solidFill>
              </a:rPr>
              <a:t>狙える人は現行の（簡単な）間に、次回</a:t>
            </a:r>
            <a:r>
              <a:rPr lang="en-US" altLang="ja-JP" sz="1600" b="1" dirty="0">
                <a:solidFill>
                  <a:srgbClr val="FF0000"/>
                </a:solidFill>
              </a:rPr>
              <a:t>1</a:t>
            </a:r>
            <a:r>
              <a:rPr lang="ja-JP" altLang="en-US" sz="1600" b="1" dirty="0">
                <a:solidFill>
                  <a:srgbClr val="FF0000"/>
                </a:solidFill>
              </a:rPr>
              <a:t>月に一つでも上の級の取得を！</a:t>
            </a:r>
            <a:endParaRPr lang="en-US" altLang="ja-JP" sz="1600" b="1" dirty="0">
              <a:solidFill>
                <a:srgbClr val="FF0000"/>
              </a:solidFill>
            </a:endParaRPr>
          </a:p>
          <a:p>
            <a:r>
              <a:rPr lang="ja-JP" altLang="en-US" sz="1600" dirty="0"/>
              <a:t>後回しにすればするほど、英検の難化が待ち受けていることを常に念頭に動く</a:t>
            </a:r>
            <a:endParaRPr lang="en-US" altLang="ja-JP" sz="16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3306684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５．私たちはどうすればいいのか？　</a:t>
            </a:r>
            <a:endParaRPr lang="en-US" altLang="ja-JP" sz="2800" dirty="0"/>
          </a:p>
          <a:p>
            <a:pPr marL="0" indent="0" algn="ctr" rtl="0">
              <a:buNone/>
            </a:pPr>
            <a:r>
              <a:rPr lang="ja-JP" altLang="en-US" sz="1400" dirty="0"/>
              <a:t>～正しい学習法への回帰か、一気呵成の対策が成功の道～</a:t>
            </a:r>
            <a:endParaRPr lang="en-US" altLang="ja-JP" sz="14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2538791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BE4C5A2-D912-5882-6274-8C13C5E01E5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Effect>
                      <a14:saturation sat="110000"/>
                    </a14:imgEffect>
                    <a14:imgEffect>
                      <a14:brightnessContrast contrast="10000"/>
                    </a14:imgEffect>
                  </a14:imgLayer>
                </a14:imgProps>
              </a:ext>
              <a:ext uri="{28A0092B-C50C-407E-A947-70E740481C1C}">
                <a14:useLocalDpi xmlns:a14="http://schemas.microsoft.com/office/drawing/2010/main" val="0"/>
              </a:ext>
            </a:extLst>
          </a:blip>
          <a:srcRect l="8480" r="18590"/>
          <a:stretch/>
        </p:blipFill>
        <p:spPr>
          <a:xfrm>
            <a:off x="7595343" y="1977327"/>
            <a:ext cx="4216694" cy="4358160"/>
          </a:xfrm>
          <a:prstGeom prst="rect">
            <a:avLst/>
          </a:prstGeom>
        </p:spPr>
      </p:pic>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75894" y="832298"/>
            <a:ext cx="11029616" cy="988332"/>
          </a:xfrm>
        </p:spPr>
        <p:txBody>
          <a:bodyPr rtlCol="0">
            <a:normAutofit fontScale="90000"/>
          </a:bodyPr>
          <a:lstStyle/>
          <a:p>
            <a:r>
              <a:rPr lang="ja-JP" altLang="en-US" sz="2400" dirty="0"/>
              <a:t>本日のプレゼンター</a:t>
            </a:r>
            <a:br>
              <a:rPr lang="en-US" altLang="ja-JP" sz="2400" dirty="0"/>
            </a:br>
            <a:r>
              <a:rPr lang="ja-JP" altLang="en-US" sz="2400" dirty="0"/>
              <a:t>熊本ザ・グローバル学院 学院長</a:t>
            </a:r>
            <a:br>
              <a:rPr lang="en-US" altLang="ja-JP" sz="2400" dirty="0"/>
            </a:br>
            <a:r>
              <a:rPr lang="ja-JP" altLang="en-US" sz="2400" dirty="0"/>
              <a:t>糸岡 天童</a:t>
            </a:r>
            <a:endParaRPr lang="ja" sz="1400" dirty="0">
              <a:latin typeface="HGS明朝B" panose="02020800000000000000" pitchFamily="18" charset="-128"/>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type="subTitle" idx="4294967295"/>
          </p:nvPr>
        </p:nvSpPr>
        <p:spPr>
          <a:xfrm>
            <a:off x="575894" y="1977326"/>
            <a:ext cx="6501381" cy="4574721"/>
          </a:xfrm>
        </p:spPr>
        <p:txBody>
          <a:bodyPr rtlCol="0">
            <a:normAutofit fontScale="92500"/>
          </a:bodyPr>
          <a:lstStyle/>
          <a:p>
            <a:pPr marL="0" indent="0" rtl="0">
              <a:buNone/>
            </a:pPr>
            <a:r>
              <a:rPr lang="en-US" altLang="ja-JP" sz="1500" dirty="0"/>
              <a:t>【 </a:t>
            </a:r>
            <a:r>
              <a:rPr lang="ja-JP" altLang="en-US" sz="1500" dirty="0"/>
              <a:t>略 歴 </a:t>
            </a:r>
            <a:r>
              <a:rPr lang="en-US" altLang="ja-JP" sz="1500" dirty="0"/>
              <a:t>】</a:t>
            </a:r>
          </a:p>
          <a:p>
            <a:pPr marL="0" indent="0" rtl="0">
              <a:buNone/>
            </a:pPr>
            <a:r>
              <a:rPr lang="ja-JP" altLang="en-US" sz="1100" dirty="0"/>
              <a:t>・</a:t>
            </a:r>
            <a:r>
              <a:rPr lang="en-US" altLang="ja-JP" sz="1100" dirty="0"/>
              <a:t>1980</a:t>
            </a:r>
            <a:r>
              <a:rPr lang="ja-JP" altLang="en-US" sz="1100" dirty="0"/>
              <a:t>年</a:t>
            </a:r>
            <a:r>
              <a:rPr lang="en-US" altLang="ja-JP" sz="1100" dirty="0"/>
              <a:t>7</a:t>
            </a:r>
            <a:r>
              <a:rPr lang="ja-JP" altLang="en-US" sz="1100" dirty="0"/>
              <a:t>月</a:t>
            </a:r>
            <a:r>
              <a:rPr lang="en-US" altLang="ja-JP" sz="1100" dirty="0"/>
              <a:t>18</a:t>
            </a:r>
            <a:r>
              <a:rPr lang="ja-JP" altLang="en-US" sz="1100" dirty="0"/>
              <a:t>日 熊本市内生まれ、神奈川県立鎌倉高校 卒。</a:t>
            </a:r>
            <a:endParaRPr lang="en-US" altLang="ja-JP" sz="1100" dirty="0"/>
          </a:p>
          <a:p>
            <a:pPr marL="0" indent="0" rtl="0">
              <a:buNone/>
            </a:pPr>
            <a:r>
              <a:rPr lang="ja-JP" altLang="en-US" sz="1100" dirty="0"/>
              <a:t>　　　　　　　　 英語が大の苦手で大学受験に失敗。</a:t>
            </a:r>
            <a:r>
              <a:rPr lang="en-US" altLang="ja-JP" sz="1100" dirty="0"/>
              <a:t>1</a:t>
            </a:r>
            <a:r>
              <a:rPr lang="ja-JP" altLang="en-US" sz="1100" dirty="0"/>
              <a:t>浪後、やはり英語嫌いを克服できず志望校不合格を受け、渡米を決意</a:t>
            </a:r>
            <a:endParaRPr lang="en-US" altLang="ja-JP" sz="1100" dirty="0"/>
          </a:p>
          <a:p>
            <a:pPr marL="0" indent="0" rtl="0">
              <a:buNone/>
            </a:pPr>
            <a:r>
              <a:rPr lang="ja-JP" altLang="en-US" sz="1100" dirty="0"/>
              <a:t>・</a:t>
            </a:r>
            <a:r>
              <a:rPr lang="en-US" altLang="ja-JP" sz="1100" dirty="0"/>
              <a:t>2001</a:t>
            </a:r>
            <a:r>
              <a:rPr lang="ja-JP" altLang="en-US" sz="1100" dirty="0"/>
              <a:t>年　　 ジョージア・サウスウェスタン大学付属</a:t>
            </a:r>
            <a:r>
              <a:rPr lang="en-US" altLang="ja-JP" sz="1100" dirty="0"/>
              <a:t>ELI</a:t>
            </a:r>
            <a:r>
              <a:rPr lang="ja-JP" altLang="en-US" sz="1100" dirty="0"/>
              <a:t>（語学学校）</a:t>
            </a:r>
            <a:r>
              <a:rPr lang="en-US" altLang="ja-JP" sz="1100" dirty="0"/>
              <a:t> </a:t>
            </a:r>
            <a:r>
              <a:rPr lang="ja-JP" altLang="en-US" sz="1100" dirty="0"/>
              <a:t>最優秀生徒 選出</a:t>
            </a:r>
            <a:endParaRPr lang="en-US" altLang="ja-JP" sz="1100" dirty="0"/>
          </a:p>
          <a:p>
            <a:pPr marL="0" indent="0" rtl="0">
              <a:buNone/>
            </a:pPr>
            <a:r>
              <a:rPr lang="ja-JP" altLang="en-US" sz="1100" dirty="0"/>
              <a:t>・</a:t>
            </a:r>
            <a:r>
              <a:rPr lang="en-US" altLang="ja-JP" sz="1100" dirty="0"/>
              <a:t>2002</a:t>
            </a:r>
            <a:r>
              <a:rPr lang="ja-JP" altLang="en-US" sz="1100" dirty="0"/>
              <a:t>年　　 ミネソタ州立ベミジ大学（専攻：政治学部→国際学部）</a:t>
            </a:r>
            <a:endParaRPr lang="en-US" altLang="ja-JP" sz="1100" dirty="0"/>
          </a:p>
          <a:p>
            <a:pPr marL="0" indent="0" rtl="0">
              <a:buNone/>
            </a:pPr>
            <a:r>
              <a:rPr lang="ja-JP" altLang="en-US" sz="1100" dirty="0"/>
              <a:t>　　　　　　　　 留学生員会役員（スポーツディレクター）、国際文化祭実行委員　歴任</a:t>
            </a:r>
            <a:endParaRPr lang="en-US" altLang="ja-JP" sz="1100" dirty="0"/>
          </a:p>
          <a:p>
            <a:pPr marL="0" indent="0" rtl="0">
              <a:buNone/>
            </a:pPr>
            <a:r>
              <a:rPr lang="ja-JP" altLang="en-US" sz="1100" dirty="0"/>
              <a:t>・</a:t>
            </a:r>
            <a:r>
              <a:rPr lang="en-US" altLang="ja-JP" sz="1100" dirty="0"/>
              <a:t>2006</a:t>
            </a:r>
            <a:r>
              <a:rPr lang="ja-JP" altLang="en-US" sz="1100" dirty="0"/>
              <a:t>年　　 衆議院議員 秘書（のちに文部科学大臣政務官 秘書）</a:t>
            </a:r>
            <a:endParaRPr lang="en-US" altLang="ja-JP" sz="1100" dirty="0"/>
          </a:p>
          <a:p>
            <a:pPr marL="0" indent="0" rtl="0">
              <a:buNone/>
            </a:pPr>
            <a:r>
              <a:rPr lang="ja-JP" altLang="en-US" sz="1100" dirty="0"/>
              <a:t>・</a:t>
            </a:r>
            <a:r>
              <a:rPr lang="en-US" altLang="ja-JP" sz="1100" dirty="0"/>
              <a:t>2009</a:t>
            </a:r>
            <a:r>
              <a:rPr lang="ja-JP" altLang="en-US" sz="1100" dirty="0"/>
              <a:t>年　　 熊本市内某結婚式場 ウェディング・プランナー（</a:t>
            </a:r>
            <a:r>
              <a:rPr lang="en-US" altLang="ja-JP" sz="1100" dirty="0"/>
              <a:t>2014</a:t>
            </a:r>
            <a:r>
              <a:rPr lang="ja-JP" altLang="en-US" sz="1100" dirty="0"/>
              <a:t>年 年間営業成績 売上約</a:t>
            </a:r>
            <a:r>
              <a:rPr lang="en-US" altLang="ja-JP" sz="1100" dirty="0"/>
              <a:t>2</a:t>
            </a:r>
            <a:r>
              <a:rPr lang="ja-JP" altLang="en-US" sz="1100" dirty="0"/>
              <a:t>億円達成、全国</a:t>
            </a:r>
            <a:r>
              <a:rPr lang="en-US" altLang="ja-JP" sz="1100" dirty="0"/>
              <a:t>1</a:t>
            </a:r>
            <a:r>
              <a:rPr lang="ja-JP" altLang="en-US" sz="1100" dirty="0"/>
              <a:t>位獲得）</a:t>
            </a:r>
            <a:endParaRPr lang="en-US" altLang="ja-JP" sz="1100" dirty="0"/>
          </a:p>
          <a:p>
            <a:pPr marL="0" indent="0" rtl="0">
              <a:buNone/>
            </a:pPr>
            <a:r>
              <a:rPr lang="ja-JP" altLang="en-US" sz="1100" dirty="0"/>
              <a:t>・</a:t>
            </a:r>
            <a:r>
              <a:rPr lang="en-US" altLang="ja-JP" sz="1100" dirty="0"/>
              <a:t>2015</a:t>
            </a:r>
            <a:r>
              <a:rPr lang="ja-JP" altLang="en-US" sz="1100" dirty="0"/>
              <a:t>年　　 サクセス外語アカデミー 副学長 （</a:t>
            </a:r>
            <a:r>
              <a:rPr lang="en-US" altLang="ja-JP" sz="1100" dirty="0"/>
              <a:t>2016</a:t>
            </a:r>
            <a:r>
              <a:rPr lang="ja-JP" altLang="en-US" sz="1100" dirty="0"/>
              <a:t>年 英検</a:t>
            </a:r>
            <a:r>
              <a:rPr lang="en-US" altLang="ja-JP" sz="1100" dirty="0"/>
              <a:t>1</a:t>
            </a:r>
            <a:r>
              <a:rPr lang="ja-JP" altLang="en-US" sz="1100" dirty="0"/>
              <a:t>級 取得）</a:t>
            </a:r>
            <a:endParaRPr lang="en-US" altLang="ja-JP" sz="1100" dirty="0"/>
          </a:p>
          <a:p>
            <a:pPr marL="0" indent="0" rtl="0">
              <a:buNone/>
            </a:pPr>
            <a:r>
              <a:rPr lang="ja-JP" altLang="en-US" sz="1100" dirty="0"/>
              <a:t>・</a:t>
            </a:r>
            <a:r>
              <a:rPr lang="en-US" altLang="ja-JP" sz="1100" dirty="0"/>
              <a:t>2020</a:t>
            </a:r>
            <a:r>
              <a:rPr lang="ja-JP" altLang="en-US" sz="1100" dirty="0"/>
              <a:t>年　　 熊本ザ・グローバル学院 設立</a:t>
            </a:r>
            <a:endParaRPr lang="en-US" altLang="ja-JP" sz="1100" dirty="0"/>
          </a:p>
          <a:p>
            <a:pPr marL="0" indent="0" rtl="0">
              <a:buNone/>
            </a:pPr>
            <a:r>
              <a:rPr lang="ja-JP" altLang="en-US" sz="1100" dirty="0"/>
              <a:t>・</a:t>
            </a:r>
            <a:r>
              <a:rPr lang="en-US" altLang="ja-JP" sz="1100" dirty="0"/>
              <a:t>2022</a:t>
            </a:r>
            <a:r>
              <a:rPr lang="ja-JP" altLang="en-US" sz="1100" dirty="0"/>
              <a:t>年度　国家資格 全国通訳案内士試験 合格。 同試験</a:t>
            </a:r>
            <a:r>
              <a:rPr lang="en-US" altLang="ja-JP" sz="1100" dirty="0"/>
              <a:t>75</a:t>
            </a:r>
            <a:r>
              <a:rPr lang="ja-JP" altLang="en-US" sz="1100" dirty="0"/>
              <a:t>年の歴史の中で、熊本在住者としては第</a:t>
            </a:r>
            <a:r>
              <a:rPr lang="en-US" altLang="ja-JP" sz="1100" dirty="0"/>
              <a:t>76</a:t>
            </a:r>
            <a:r>
              <a:rPr lang="ja-JP" altLang="en-US" sz="1100" dirty="0"/>
              <a:t>号に認定</a:t>
            </a:r>
            <a:endParaRPr lang="en-US" altLang="ja-JP" sz="1100" dirty="0"/>
          </a:p>
          <a:p>
            <a:pPr marL="0" indent="0" rtl="0">
              <a:buNone/>
            </a:pPr>
            <a:endParaRPr lang="en-US" altLang="ja-JP" sz="1300" dirty="0"/>
          </a:p>
          <a:p>
            <a:pPr marL="0" indent="0" rtl="0">
              <a:buNone/>
            </a:pPr>
            <a:r>
              <a:rPr lang="ja-JP" altLang="en-US" sz="1100" dirty="0"/>
              <a:t>趣味は「挑戦」。現在も、全国トップクラスの証明「英語三冠（英検</a:t>
            </a:r>
            <a:r>
              <a:rPr lang="en-US" altLang="ja-JP" sz="1100" dirty="0"/>
              <a:t>1</a:t>
            </a:r>
            <a:r>
              <a:rPr lang="ja-JP" altLang="en-US" sz="1100" dirty="0"/>
              <a:t>級・全国通訳案内士・</a:t>
            </a:r>
            <a:r>
              <a:rPr lang="en-US" altLang="ja-JP" sz="1100" dirty="0"/>
              <a:t>TOEIC900</a:t>
            </a:r>
            <a:r>
              <a:rPr lang="ja-JP" altLang="en-US" sz="1100" dirty="0"/>
              <a:t>点）」や全国受賞率</a:t>
            </a:r>
            <a:r>
              <a:rPr lang="en-US" altLang="ja-JP" sz="1100" dirty="0"/>
              <a:t>0.2</a:t>
            </a:r>
            <a:r>
              <a:rPr lang="ja-JP" altLang="en-US" sz="1100" dirty="0"/>
              <a:t>％の </a:t>
            </a:r>
            <a:r>
              <a:rPr lang="en-US" altLang="ja-JP" sz="1100" dirty="0"/>
              <a:t>”TOEIC AWARD OF EXCELLENCE” </a:t>
            </a:r>
            <a:r>
              <a:rPr lang="ja-JP" altLang="en-US" sz="1100" dirty="0"/>
              <a:t>を目指し日夜勉強を続けている。また、本年は富士山初登頂し、来年は熊本城マラソン（フル）に初挑戦を予定。特技は少林寺拳法（神奈川</a:t>
            </a:r>
            <a:r>
              <a:rPr lang="en-US" altLang="ja-JP" sz="1100" dirty="0"/>
              <a:t>3</a:t>
            </a:r>
            <a:r>
              <a:rPr lang="ja-JP" altLang="en-US" sz="1100" dirty="0"/>
              <a:t>位、全国大会出場、武道館で模範演武披露）、水泳（神奈川県</a:t>
            </a:r>
            <a:r>
              <a:rPr lang="en-US" altLang="ja-JP" sz="1100" dirty="0"/>
              <a:t>4</a:t>
            </a:r>
            <a:r>
              <a:rPr lang="ja-JP" altLang="en-US" sz="1100" dirty="0"/>
              <a:t>位）。</a:t>
            </a:r>
            <a:endParaRPr lang="en-US" altLang="ja-JP" sz="1100" dirty="0"/>
          </a:p>
        </p:txBody>
      </p:sp>
    </p:spTree>
    <p:extLst>
      <p:ext uri="{BB962C8B-B14F-4D97-AF65-F5344CB8AC3E}">
        <p14:creationId xmlns:p14="http://schemas.microsoft.com/office/powerpoint/2010/main" val="3227683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335903" y="1586204"/>
            <a:ext cx="5085183" cy="4907902"/>
          </a:xfrm>
          <a:ln>
            <a:solidFill>
              <a:schemeClr val="tx1"/>
            </a:solidFill>
          </a:ln>
        </p:spPr>
        <p:txBody>
          <a:bodyPr>
            <a:normAutofit fontScale="92500"/>
          </a:bodyPr>
          <a:lstStyle/>
          <a:p>
            <a:pPr marL="0" indent="0" algn="ctr">
              <a:lnSpc>
                <a:spcPts val="2000"/>
              </a:lnSpc>
              <a:buNone/>
            </a:pPr>
            <a:r>
              <a:rPr lang="en-US" altLang="ja-JP" sz="2200" dirty="0">
                <a:solidFill>
                  <a:srgbClr val="FF0000"/>
                </a:solidFill>
              </a:rPr>
              <a:t>【</a:t>
            </a:r>
            <a:r>
              <a:rPr lang="ja-JP" altLang="en-US" sz="2200" dirty="0">
                <a:solidFill>
                  <a:srgbClr val="FF0000"/>
                </a:solidFill>
              </a:rPr>
              <a:t>小学校での英語教科化がもたらしたもの</a:t>
            </a:r>
            <a:r>
              <a:rPr lang="en-US" altLang="ja-JP" sz="2200" dirty="0">
                <a:solidFill>
                  <a:srgbClr val="FF0000"/>
                </a:solidFill>
              </a:rPr>
              <a:t>】</a:t>
            </a:r>
          </a:p>
          <a:p>
            <a:pPr marL="0" indent="0" algn="just">
              <a:buNone/>
            </a:pPr>
            <a:endPar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None/>
            </a:pP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・国を挙げて国民の英語力をあげるため、</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2022</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年より小学校</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3</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年生・</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4</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年生で「外国語活動」が必修となり、</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5</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6</a:t>
            </a:r>
            <a:r>
              <a:rPr lang="ja-JP" altLang="en-US" sz="1800" b="1" kern="100" dirty="0">
                <a:latin typeface="HGSｺﾞｼｯｸM" panose="020B0600000000000000" pitchFamily="50" charset="-128"/>
                <a:ea typeface="HGSｺﾞｼｯｸM" panose="020B0600000000000000" pitchFamily="50" charset="-128"/>
                <a:cs typeface="Times New Roman" panose="02020603050405020304" pitchFamily="18" charset="0"/>
              </a:rPr>
              <a:t>年生で「外国語」という“教科”になった。</a:t>
            </a:r>
            <a:endParaRPr lang="en-US" altLang="ja-JP" sz="1800" b="1" kern="100" dirty="0">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None/>
            </a:pPr>
            <a:endParaRPr lang="en-US" altLang="ja-JP" sz="1800" b="1" kern="100" dirty="0">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None/>
            </a:pP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・それに伴い、小学生が習得する英単語は</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600</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700</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語（→中学校では</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1600</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a:t>
            </a:r>
            <a:r>
              <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1800</a:t>
            </a:r>
            <a:r>
              <a:rPr lang="ja-JP" altLang="en-US"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単語）とされた。</a:t>
            </a:r>
            <a:endPar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None/>
            </a:pPr>
            <a:r>
              <a:rPr lang="en-US" altLang="ja-JP"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a:t>
            </a:r>
            <a:r>
              <a:rPr lang="ja-JP" altLang="en-US"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それまでは中学卒業時点で</a:t>
            </a:r>
            <a:r>
              <a:rPr lang="en-US" altLang="ja-JP"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1200</a:t>
            </a:r>
            <a:r>
              <a:rPr lang="ja-JP" altLang="en-US"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語だったため、計</a:t>
            </a:r>
            <a:r>
              <a:rPr lang="en-US" altLang="ja-JP"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2500</a:t>
            </a:r>
            <a:r>
              <a:rPr lang="ja-JP" altLang="en-US"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語というのは</a:t>
            </a:r>
            <a:r>
              <a:rPr lang="ja-JP" altLang="en-US" sz="1800" u="sng"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単純に倍以上</a:t>
            </a:r>
            <a:r>
              <a:rPr lang="ja-JP" altLang="en-US"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になった。</a:t>
            </a:r>
            <a:r>
              <a:rPr lang="en-US" altLang="ja-JP"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 </a:t>
            </a:r>
          </a:p>
          <a:p>
            <a:pPr marL="0" indent="0" algn="just">
              <a:buNone/>
            </a:pPr>
            <a:endParaRPr lang="en-US" altLang="ja-JP" sz="1800" kern="100" dirty="0">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None/>
            </a:pPr>
            <a:r>
              <a:rPr lang="ja-JP" altLang="en-US"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rPr>
              <a:t>結果、日本人の英語力はどうなったのだろうか？</a:t>
            </a:r>
            <a:endParaRPr lang="ja-JP" altLang="ja-JP" sz="1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endParaRPr>
          </a:p>
        </p:txBody>
      </p:sp>
      <p:sp>
        <p:nvSpPr>
          <p:cNvPr id="2" name="コンテンツ プレースホルダー 2">
            <a:extLst>
              <a:ext uri="{FF2B5EF4-FFF2-40B4-BE49-F238E27FC236}">
                <a16:creationId xmlns:a16="http://schemas.microsoft.com/office/drawing/2014/main" id="{3B481DE4-5258-8CFB-1E00-D2F1974BA724}"/>
              </a:ext>
            </a:extLst>
          </p:cNvPr>
          <p:cNvSpPr txBox="1">
            <a:spLocks/>
          </p:cNvSpPr>
          <p:nvPr/>
        </p:nvSpPr>
        <p:spPr>
          <a:xfrm>
            <a:off x="454089" y="514395"/>
            <a:ext cx="11265159" cy="875866"/>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（１）ストップ！！絶対にやってはいけないこと　　</a:t>
            </a:r>
            <a:r>
              <a:rPr lang="ja-JP" altLang="en-US" sz="1800" b="1" u="sng" dirty="0">
                <a:solidFill>
                  <a:srgbClr val="FF0000"/>
                </a:solidFill>
              </a:rPr>
              <a:t>→早すぎるスタートは逆効果です。英語で挫折しない・英語嫌いに</a:t>
            </a:r>
            <a:endParaRPr lang="en-US" altLang="ja-JP" sz="1800" b="1" u="sng" dirty="0">
              <a:solidFill>
                <a:srgbClr val="FF0000"/>
              </a:solidFill>
            </a:endParaRPr>
          </a:p>
          <a:p>
            <a:pPr marL="0" indent="0">
              <a:lnSpc>
                <a:spcPts val="2000"/>
              </a:lnSpc>
              <a:buFont typeface="Wingdings 2" panose="05020102010507070707" pitchFamily="18" charset="2"/>
              <a:buNone/>
            </a:pPr>
            <a:r>
              <a:rPr lang="ja-JP" altLang="en-US" sz="1800" b="1" u="sng" dirty="0">
                <a:solidFill>
                  <a:srgbClr val="FF0000"/>
                </a:solidFill>
              </a:rPr>
              <a:t>ならないためにも、ある程度の理解力がついてから（小</a:t>
            </a:r>
            <a:r>
              <a:rPr lang="en-US" altLang="ja-JP" sz="1800" b="1" u="sng" dirty="0">
                <a:solidFill>
                  <a:srgbClr val="FF0000"/>
                </a:solidFill>
              </a:rPr>
              <a:t>5</a:t>
            </a:r>
            <a:r>
              <a:rPr lang="ja-JP" altLang="en-US" sz="1800" b="1" u="sng" dirty="0">
                <a:solidFill>
                  <a:srgbClr val="FF0000"/>
                </a:solidFill>
              </a:rPr>
              <a:t>程度）で間に合いますし、そちらの方が良い結果が出ます。</a:t>
            </a:r>
            <a:endParaRPr lang="en-US" altLang="ja-JP" sz="1800" dirty="0">
              <a:solidFill>
                <a:srgbClr val="FF0000"/>
              </a:solidFill>
            </a:endParaRPr>
          </a:p>
        </p:txBody>
      </p:sp>
      <p:sp>
        <p:nvSpPr>
          <p:cNvPr id="4" name="矢印: 右 3">
            <a:extLst>
              <a:ext uri="{FF2B5EF4-FFF2-40B4-BE49-F238E27FC236}">
                <a16:creationId xmlns:a16="http://schemas.microsoft.com/office/drawing/2014/main" id="{0EF36097-418F-B814-635E-8AAA5DD35622}"/>
              </a:ext>
            </a:extLst>
          </p:cNvPr>
          <p:cNvSpPr/>
          <p:nvPr/>
        </p:nvSpPr>
        <p:spPr>
          <a:xfrm>
            <a:off x="5690117" y="3603949"/>
            <a:ext cx="811766" cy="7511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コンテンツ プレースホルダー 2">
            <a:extLst>
              <a:ext uri="{FF2B5EF4-FFF2-40B4-BE49-F238E27FC236}">
                <a16:creationId xmlns:a16="http://schemas.microsoft.com/office/drawing/2014/main" id="{32317213-7C32-6618-7671-909BB0B630E8}"/>
              </a:ext>
            </a:extLst>
          </p:cNvPr>
          <p:cNvSpPr txBox="1">
            <a:spLocks/>
          </p:cNvSpPr>
          <p:nvPr/>
        </p:nvSpPr>
        <p:spPr>
          <a:xfrm>
            <a:off x="6764694" y="1586204"/>
            <a:ext cx="5085183" cy="4907901"/>
          </a:xfrm>
          <a:prstGeom prst="rect">
            <a:avLst/>
          </a:prstGeom>
          <a:ln>
            <a:solidFill>
              <a:schemeClr val="tx1"/>
            </a:solidFill>
          </a:ln>
        </p:spPr>
        <p:txBody>
          <a:bodyPr vert="horz" lIns="91440" tIns="45720" rIns="91440" bIns="45720" rtlCol="0" anchor="ctr">
            <a:normAutofit fontScale="62500" lnSpcReduction="20000"/>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gn="ctr">
              <a:lnSpc>
                <a:spcPts val="2000"/>
              </a:lnSpc>
              <a:buFont typeface="Wingdings 2" panose="05020102010507070707" pitchFamily="18" charset="2"/>
              <a:buNone/>
            </a:pPr>
            <a:r>
              <a:rPr lang="en-US" altLang="ja-JP" sz="2200" dirty="0">
                <a:solidFill>
                  <a:srgbClr val="FF0000"/>
                </a:solidFill>
              </a:rPr>
              <a:t>【</a:t>
            </a:r>
            <a:r>
              <a:rPr lang="ja-JP" altLang="en-US" sz="2200" dirty="0">
                <a:solidFill>
                  <a:srgbClr val="FF0000"/>
                </a:solidFill>
              </a:rPr>
              <a:t>これが現実の結果</a:t>
            </a:r>
            <a:r>
              <a:rPr lang="en-US" altLang="ja-JP" sz="2200" dirty="0">
                <a:solidFill>
                  <a:srgbClr val="FF0000"/>
                </a:solidFill>
              </a:rPr>
              <a:t>】</a:t>
            </a:r>
          </a:p>
          <a:p>
            <a:pPr marL="0" indent="0" algn="just">
              <a:buFont typeface="Wingdings 2" panose="05020102010507070707" pitchFamily="18" charset="2"/>
              <a:buNone/>
            </a:pPr>
            <a:endParaRPr lang="en-US" altLang="ja-JP" sz="1800" b="1"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gn="just">
              <a:buFont typeface="Wingdings 2" panose="05020102010507070707" pitchFamily="18" charset="2"/>
              <a:buNone/>
            </a:pPr>
            <a:r>
              <a:rPr lang="ja-JP" altLang="en-US" sz="2000" b="0" i="0" dirty="0">
                <a:solidFill>
                  <a:srgbClr val="333333"/>
                </a:solidFill>
                <a:effectLst/>
                <a:latin typeface="HGSｺﾞｼｯｸM" panose="020B0600000000000000" pitchFamily="50" charset="-128"/>
                <a:ea typeface="HGSｺﾞｼｯｸM" panose="020B0600000000000000" pitchFamily="50" charset="-128"/>
              </a:rPr>
              <a:t>①全国学力・学習状況調査（全国学力テスト）中学</a:t>
            </a:r>
            <a:r>
              <a:rPr lang="en-US" altLang="ja-JP" sz="2000" b="0" i="0" dirty="0">
                <a:solidFill>
                  <a:srgbClr val="333333"/>
                </a:solidFill>
                <a:effectLst/>
                <a:latin typeface="HGSｺﾞｼｯｸM" panose="020B0600000000000000" pitchFamily="50" charset="-128"/>
                <a:ea typeface="HGSｺﾞｼｯｸM" panose="020B0600000000000000" pitchFamily="50" charset="-128"/>
              </a:rPr>
              <a:t>3</a:t>
            </a:r>
            <a:r>
              <a:rPr lang="ja-JP" altLang="en-US" sz="2000" b="0" i="0" dirty="0">
                <a:solidFill>
                  <a:srgbClr val="333333"/>
                </a:solidFill>
                <a:effectLst/>
                <a:latin typeface="HGSｺﾞｼｯｸM" panose="020B0600000000000000" pitchFamily="50" charset="-128"/>
                <a:ea typeface="HGSｺﾞｼｯｸM" panose="020B0600000000000000" pitchFamily="50" charset="-128"/>
              </a:rPr>
              <a:t>年生の「英語</a:t>
            </a:r>
            <a:r>
              <a:rPr lang="en-US" altLang="ja-JP" sz="2000" b="0" i="0" dirty="0">
                <a:solidFill>
                  <a:srgbClr val="333333"/>
                </a:solidFill>
                <a:effectLst/>
                <a:latin typeface="HGSｺﾞｼｯｸM" panose="020B0600000000000000" pitchFamily="50" charset="-128"/>
                <a:ea typeface="HGSｺﾞｼｯｸM" panose="020B0600000000000000" pitchFamily="50" charset="-128"/>
              </a:rPr>
              <a:t>4</a:t>
            </a:r>
            <a:r>
              <a:rPr lang="ja-JP" altLang="en-US" sz="2000" b="0" i="0" dirty="0">
                <a:solidFill>
                  <a:srgbClr val="333333"/>
                </a:solidFill>
                <a:effectLst/>
                <a:latin typeface="HGSｺﾞｼｯｸM" panose="020B0600000000000000" pitchFamily="50" charset="-128"/>
                <a:ea typeface="HGSｺﾞｼｯｸM" panose="020B0600000000000000" pitchFamily="50" charset="-128"/>
              </a:rPr>
              <a:t>技能」の平均正答率（カッコ内は前回</a:t>
            </a:r>
            <a:r>
              <a:rPr lang="en-US" altLang="ja-JP" sz="2000" b="0" i="0" dirty="0">
                <a:solidFill>
                  <a:srgbClr val="333333"/>
                </a:solidFill>
                <a:effectLst/>
                <a:latin typeface="HGSｺﾞｼｯｸM" panose="020B0600000000000000" pitchFamily="50" charset="-128"/>
                <a:ea typeface="HGSｺﾞｼｯｸM" panose="020B0600000000000000" pitchFamily="50" charset="-128"/>
              </a:rPr>
              <a:t>4</a:t>
            </a:r>
            <a:r>
              <a:rPr lang="ja-JP" altLang="en-US" sz="2000" b="0" i="0" dirty="0">
                <a:solidFill>
                  <a:srgbClr val="333333"/>
                </a:solidFill>
                <a:effectLst/>
                <a:latin typeface="HGSｺﾞｼｯｸM" panose="020B0600000000000000" pitchFamily="50" charset="-128"/>
                <a:ea typeface="HGSｺﾞｼｯｸM" panose="020B0600000000000000" pitchFamily="50" charset="-128"/>
              </a:rPr>
              <a:t>年前の結果） </a:t>
            </a:r>
            <a:endParaRPr lang="en-US" altLang="ja-JP" sz="2000" b="0" i="0" dirty="0">
              <a:solidFill>
                <a:srgbClr val="333333"/>
              </a:solidFill>
              <a:effectLst/>
              <a:latin typeface="HGSｺﾞｼｯｸM" panose="020B0600000000000000" pitchFamily="50" charset="-128"/>
              <a:ea typeface="HGSｺﾞｼｯｸM" panose="020B0600000000000000" pitchFamily="50" charset="-128"/>
            </a:endParaRPr>
          </a:p>
          <a:p>
            <a:pPr marL="0" indent="0" algn="just">
              <a:buFont typeface="Wingdings 2" panose="05020102010507070707" pitchFamily="18" charset="2"/>
              <a:buNone/>
            </a:pP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・聞く</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58.9</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68.3</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 ▲</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9.4</a:t>
            </a:r>
          </a:p>
          <a:p>
            <a:pPr marL="0" indent="0" algn="just">
              <a:buFont typeface="Wingdings 2" panose="05020102010507070707" pitchFamily="18" charset="2"/>
              <a:buNone/>
            </a:pP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・読む</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51.7</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56.2</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 ▲</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4.5</a:t>
            </a:r>
          </a:p>
          <a:p>
            <a:pPr marL="0" indent="0" algn="just">
              <a:buFont typeface="Wingdings 2" panose="05020102010507070707" pitchFamily="18" charset="2"/>
              <a:buNone/>
            </a:pP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・書く</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24.1</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46.4</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 ▲</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22.3</a:t>
            </a:r>
          </a:p>
          <a:p>
            <a:pPr marL="0" indent="0" algn="just">
              <a:buFont typeface="Wingdings 2" panose="05020102010507070707" pitchFamily="18" charset="2"/>
              <a:buNone/>
            </a:pP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・話す</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12.4</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30.8</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18.4</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　</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受験生のうち</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60</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％は正答率</a:t>
            </a:r>
            <a:r>
              <a:rPr lang="en-US" altLang="ja-JP" sz="2000" b="1" i="0" dirty="0">
                <a:solidFill>
                  <a:srgbClr val="333333"/>
                </a:solidFill>
                <a:effectLst/>
                <a:latin typeface="HGSｺﾞｼｯｸM" panose="020B0600000000000000" pitchFamily="50" charset="-128"/>
                <a:ea typeface="HGSｺﾞｼｯｸM" panose="020B0600000000000000" pitchFamily="50" charset="-128"/>
              </a:rPr>
              <a:t>0</a:t>
            </a:r>
            <a:r>
              <a:rPr lang="ja-JP" altLang="en-US" sz="2000" b="1" i="0" dirty="0">
                <a:solidFill>
                  <a:srgbClr val="333333"/>
                </a:solidFill>
                <a:effectLst/>
                <a:latin typeface="HGSｺﾞｼｯｸM" panose="020B0600000000000000" pitchFamily="50" charset="-128"/>
                <a:ea typeface="HGSｺﾞｼｯｸM" panose="020B0600000000000000" pitchFamily="50" charset="-128"/>
              </a:rPr>
              <a:t>％</a:t>
            </a:r>
            <a:endParaRPr lang="en-US" altLang="ja-JP" sz="2000" b="1" i="0" dirty="0">
              <a:solidFill>
                <a:srgbClr val="333333"/>
              </a:solidFill>
              <a:effectLst/>
              <a:latin typeface="HGSｺﾞｼｯｸM" panose="020B0600000000000000" pitchFamily="50" charset="-128"/>
              <a:ea typeface="HGSｺﾞｼｯｸM" panose="020B0600000000000000" pitchFamily="50" charset="-128"/>
            </a:endParaRPr>
          </a:p>
          <a:p>
            <a:pPr marL="0" indent="0" algn="just">
              <a:buFont typeface="Wingdings 2" panose="05020102010507070707" pitchFamily="18" charset="2"/>
              <a:buNone/>
            </a:pP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a:t>
            </a:r>
            <a:r>
              <a:rPr lang="en-US" altLang="ja-JP" sz="1800" b="0" i="0" dirty="0">
                <a:solidFill>
                  <a:srgbClr val="333333"/>
                </a:solidFill>
                <a:effectLst/>
                <a:latin typeface="HGSｺﾞｼｯｸM" panose="020B0600000000000000" pitchFamily="50" charset="-128"/>
                <a:ea typeface="HGSｺﾞｼｯｸM" panose="020B0600000000000000" pitchFamily="50" charset="-128"/>
              </a:rPr>
              <a:t>2023</a:t>
            </a: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年（今年）</a:t>
            </a:r>
            <a:r>
              <a:rPr lang="en-US" altLang="ja-JP" sz="1800" b="0" i="0" dirty="0">
                <a:solidFill>
                  <a:srgbClr val="333333"/>
                </a:solidFill>
                <a:effectLst/>
                <a:latin typeface="HGSｺﾞｼｯｸM" panose="020B0600000000000000" pitchFamily="50" charset="-128"/>
                <a:ea typeface="HGSｺﾞｼｯｸM" panose="020B0600000000000000" pitchFamily="50" charset="-128"/>
              </a:rPr>
              <a:t>7</a:t>
            </a: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月</a:t>
            </a:r>
            <a:r>
              <a:rPr lang="en-US" altLang="ja-JP" sz="1800" b="0" i="0" dirty="0">
                <a:solidFill>
                  <a:srgbClr val="333333"/>
                </a:solidFill>
                <a:effectLst/>
                <a:latin typeface="HGSｺﾞｼｯｸM" panose="020B0600000000000000" pitchFamily="50" charset="-128"/>
                <a:ea typeface="HGSｺﾞｼｯｸM" panose="020B0600000000000000" pitchFamily="50" charset="-128"/>
              </a:rPr>
              <a:t>31</a:t>
            </a: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日発表。文科省国立教育政策研究所実施）</a:t>
            </a:r>
            <a:endParaRPr lang="en-US" altLang="ja-JP" sz="1800" b="0" i="0" dirty="0">
              <a:solidFill>
                <a:srgbClr val="333333"/>
              </a:solidFill>
              <a:effectLst/>
              <a:latin typeface="HGSｺﾞｼｯｸM" panose="020B0600000000000000" pitchFamily="50" charset="-128"/>
              <a:ea typeface="HGSｺﾞｼｯｸM" panose="020B0600000000000000" pitchFamily="50" charset="-128"/>
            </a:endParaRPr>
          </a:p>
          <a:p>
            <a:pPr marL="0" indent="0" algn="just">
              <a:buFont typeface="Wingdings 2" panose="05020102010507070707" pitchFamily="18" charset="2"/>
              <a:buNone/>
            </a:pPr>
            <a:endParaRPr lang="en-US" altLang="ja-JP" sz="1800" b="0" i="0" dirty="0">
              <a:solidFill>
                <a:srgbClr val="333333"/>
              </a:solidFill>
              <a:effectLst/>
              <a:latin typeface="HGSｺﾞｼｯｸM" panose="020B0600000000000000" pitchFamily="50" charset="-128"/>
              <a:ea typeface="HGSｺﾞｼｯｸM" panose="020B0600000000000000" pitchFamily="50" charset="-128"/>
            </a:endParaRPr>
          </a:p>
          <a:p>
            <a:pPr marL="0" indent="0" algn="just">
              <a:buFont typeface="Wingdings 2" panose="05020102010507070707" pitchFamily="18" charset="2"/>
              <a:buNone/>
            </a:pPr>
            <a:r>
              <a:rPr lang="ja-JP" altLang="en-US" sz="2000" dirty="0">
                <a:solidFill>
                  <a:srgbClr val="FF0000"/>
                </a:solidFill>
                <a:latin typeface="ヒラギノ角ゴ Pro W3"/>
              </a:rPr>
              <a:t>②</a:t>
            </a:r>
            <a:r>
              <a:rPr lang="ja-JP" altLang="en-US" sz="2000" b="0" i="0" dirty="0">
                <a:solidFill>
                  <a:srgbClr val="FF0000"/>
                </a:solidFill>
                <a:effectLst/>
                <a:latin typeface="ヒラギノ角ゴ Pro W3"/>
              </a:rPr>
              <a:t>「英語の学習が好きではない」と答えた小学</a:t>
            </a:r>
            <a:r>
              <a:rPr lang="en-US" altLang="ja-JP" sz="2000" b="0" i="0" dirty="0">
                <a:solidFill>
                  <a:srgbClr val="FF0000"/>
                </a:solidFill>
                <a:effectLst/>
                <a:latin typeface="ヒラギノ角ゴ Pro W3"/>
              </a:rPr>
              <a:t>6</a:t>
            </a:r>
            <a:r>
              <a:rPr lang="ja-JP" altLang="en-US" sz="2000" b="0" i="0" dirty="0">
                <a:solidFill>
                  <a:srgbClr val="FF0000"/>
                </a:solidFill>
                <a:effectLst/>
                <a:latin typeface="ヒラギノ角ゴ Pro W3"/>
              </a:rPr>
              <a:t>年生：</a:t>
            </a:r>
            <a:r>
              <a:rPr lang="en-US" altLang="ja-JP" sz="2000" b="0" i="0" dirty="0">
                <a:solidFill>
                  <a:srgbClr val="FF0000"/>
                </a:solidFill>
                <a:effectLst/>
                <a:latin typeface="ヒラギノ角ゴ Pro W3"/>
              </a:rPr>
              <a:t>13</a:t>
            </a:r>
            <a:r>
              <a:rPr lang="ja-JP" altLang="en-US" sz="2000" b="0" i="0" dirty="0">
                <a:solidFill>
                  <a:srgbClr val="FF0000"/>
                </a:solidFill>
                <a:effectLst/>
                <a:latin typeface="ヒラギノ角ゴ Pro W3"/>
              </a:rPr>
              <a:t>年度は</a:t>
            </a:r>
            <a:r>
              <a:rPr lang="en-US" altLang="ja-JP" sz="2000" b="0" i="0" dirty="0">
                <a:solidFill>
                  <a:srgbClr val="FF0000"/>
                </a:solidFill>
                <a:effectLst/>
                <a:latin typeface="ヒラギノ角ゴ Pro W3"/>
              </a:rPr>
              <a:t>23.7</a:t>
            </a:r>
            <a:r>
              <a:rPr lang="ja-JP" altLang="en-US" sz="2000" b="0" i="0" dirty="0">
                <a:solidFill>
                  <a:srgbClr val="FF0000"/>
                </a:solidFill>
                <a:effectLst/>
                <a:latin typeface="ヒラギノ角ゴ Pro W3"/>
              </a:rPr>
              <a:t>％→</a:t>
            </a:r>
            <a:endParaRPr lang="en-US" altLang="ja-JP" sz="2000" b="0" i="0" dirty="0">
              <a:solidFill>
                <a:srgbClr val="FF0000"/>
              </a:solidFill>
              <a:effectLst/>
              <a:latin typeface="ヒラギノ角ゴ Pro W3"/>
            </a:endParaRPr>
          </a:p>
          <a:p>
            <a:pPr marL="0" indent="0" algn="just">
              <a:buFont typeface="Wingdings 2" panose="05020102010507070707" pitchFamily="18" charset="2"/>
              <a:buNone/>
            </a:pPr>
            <a:r>
              <a:rPr lang="ja-JP" altLang="en-US" sz="2000" dirty="0">
                <a:solidFill>
                  <a:srgbClr val="FF0000"/>
                </a:solidFill>
                <a:latin typeface="ヒラギノ角ゴ Pro W3"/>
              </a:rPr>
              <a:t>　　</a:t>
            </a:r>
            <a:r>
              <a:rPr lang="ja-JP" altLang="en-US" sz="2000" b="0" i="0" dirty="0">
                <a:solidFill>
                  <a:srgbClr val="FF0000"/>
                </a:solidFill>
                <a:effectLst/>
                <a:latin typeface="ヒラギノ角ゴ Pro W3"/>
              </a:rPr>
              <a:t>教科化後の</a:t>
            </a:r>
            <a:r>
              <a:rPr lang="en-US" altLang="ja-JP" sz="2000" b="0" i="0" dirty="0">
                <a:solidFill>
                  <a:srgbClr val="FF0000"/>
                </a:solidFill>
                <a:effectLst/>
                <a:latin typeface="ヒラギノ角ゴ Pro W3"/>
              </a:rPr>
              <a:t>21</a:t>
            </a:r>
            <a:r>
              <a:rPr lang="ja-JP" altLang="en-US" sz="2000" b="0" i="0" dirty="0">
                <a:solidFill>
                  <a:srgbClr val="FF0000"/>
                </a:solidFill>
                <a:effectLst/>
                <a:latin typeface="ヒラギノ角ゴ Pro W3"/>
              </a:rPr>
              <a:t>年度は</a:t>
            </a:r>
            <a:r>
              <a:rPr lang="en-US" altLang="ja-JP" sz="2000" b="0" i="0" dirty="0">
                <a:solidFill>
                  <a:srgbClr val="FF0000"/>
                </a:solidFill>
                <a:effectLst/>
                <a:latin typeface="ヒラギノ角ゴ Pro W3"/>
              </a:rPr>
              <a:t>31.5</a:t>
            </a:r>
            <a:r>
              <a:rPr lang="ja-JP" altLang="en-US" sz="2000" b="0" i="0" dirty="0">
                <a:solidFill>
                  <a:srgbClr val="FF0000"/>
                </a:solidFill>
                <a:effectLst/>
                <a:latin typeface="ヒラギノ角ゴ Pro W3"/>
              </a:rPr>
              <a:t>％</a:t>
            </a:r>
            <a:endParaRPr lang="en-US" altLang="ja-JP" sz="2000" kern="100" dirty="0">
              <a:solidFill>
                <a:srgbClr val="FF0000"/>
              </a:solidFill>
              <a:latin typeface="ヒラギノ角ゴ Pro W3"/>
              <a:ea typeface="HGSｺﾞｼｯｸM" panose="020B0600000000000000" pitchFamily="50" charset="-128"/>
              <a:cs typeface="Times New Roman" panose="02020603050405020304" pitchFamily="18" charset="0"/>
            </a:endParaRPr>
          </a:p>
          <a:p>
            <a:pPr marL="0" indent="0" algn="just">
              <a:buFont typeface="Wingdings 2" panose="05020102010507070707" pitchFamily="18" charset="2"/>
              <a:buNone/>
            </a:pPr>
            <a:r>
              <a:rPr lang="ja-JP" altLang="en-US" sz="2000" b="0" i="0" dirty="0">
                <a:solidFill>
                  <a:srgbClr val="333333"/>
                </a:solidFill>
                <a:effectLst/>
                <a:latin typeface="ヒラギノ角ゴ Pro W3"/>
              </a:rPr>
              <a:t>③「英語の授業内容はよく分かります」と答えた中学</a:t>
            </a:r>
            <a:r>
              <a:rPr lang="en-US" altLang="ja-JP" sz="2000" b="0" i="0" dirty="0">
                <a:solidFill>
                  <a:srgbClr val="333333"/>
                </a:solidFill>
                <a:effectLst/>
                <a:latin typeface="ヒラギノ角ゴ Pro W3"/>
              </a:rPr>
              <a:t>3</a:t>
            </a:r>
            <a:r>
              <a:rPr lang="ja-JP" altLang="en-US" sz="2000" b="0" i="0" dirty="0">
                <a:solidFill>
                  <a:srgbClr val="333333"/>
                </a:solidFill>
                <a:effectLst/>
                <a:latin typeface="ヒラギノ角ゴ Pro W3"/>
              </a:rPr>
              <a:t>年生は</a:t>
            </a:r>
            <a:r>
              <a:rPr lang="en-US" altLang="ja-JP" sz="2000" b="0" i="0" dirty="0">
                <a:solidFill>
                  <a:srgbClr val="333333"/>
                </a:solidFill>
                <a:effectLst/>
                <a:latin typeface="ヒラギノ角ゴ Pro W3"/>
              </a:rPr>
              <a:t>64.4</a:t>
            </a:r>
            <a:r>
              <a:rPr lang="ja-JP" altLang="en-US" sz="2000" b="0" i="0" dirty="0">
                <a:solidFill>
                  <a:srgbClr val="333333"/>
                </a:solidFill>
                <a:effectLst/>
                <a:latin typeface="ヒラギノ角ゴ Pro W3"/>
              </a:rPr>
              <a:t>％→</a:t>
            </a:r>
            <a:r>
              <a:rPr lang="en-US" altLang="ja-JP" sz="2000" b="0" i="0" dirty="0">
                <a:solidFill>
                  <a:srgbClr val="333333"/>
                </a:solidFill>
                <a:effectLst/>
                <a:latin typeface="ヒラギノ角ゴ Pro W3"/>
              </a:rPr>
              <a:t>62.4</a:t>
            </a:r>
            <a:r>
              <a:rPr lang="ja-JP" altLang="en-US" sz="2000" b="0" i="0" dirty="0">
                <a:solidFill>
                  <a:srgbClr val="333333"/>
                </a:solidFill>
                <a:effectLst/>
                <a:latin typeface="ヒラギノ角ゴ Pro W3"/>
              </a:rPr>
              <a:t>％</a:t>
            </a:r>
            <a:endParaRPr lang="en-US" altLang="ja-JP" sz="2000" b="0" i="0" dirty="0">
              <a:solidFill>
                <a:srgbClr val="333333"/>
              </a:solidFill>
              <a:effectLst/>
              <a:latin typeface="ヒラギノ角ゴ Pro W3"/>
            </a:endParaRPr>
          </a:p>
          <a:p>
            <a:pPr marL="0" indent="0" algn="just">
              <a:buFont typeface="Wingdings 2" panose="05020102010507070707" pitchFamily="18" charset="2"/>
              <a:buNone/>
            </a:pPr>
            <a:r>
              <a:rPr lang="ja-JP" altLang="en-US" sz="2000" b="0" i="0" dirty="0">
                <a:solidFill>
                  <a:srgbClr val="333333"/>
                </a:solidFill>
                <a:effectLst/>
                <a:latin typeface="ヒラギノ角ゴ Pro W3"/>
              </a:rPr>
              <a:t>④「英語の勉強は好きです」との回答は</a:t>
            </a:r>
            <a:r>
              <a:rPr lang="en-US" altLang="ja-JP" sz="2000" b="0" i="0" dirty="0">
                <a:solidFill>
                  <a:srgbClr val="333333"/>
                </a:solidFill>
                <a:effectLst/>
                <a:latin typeface="ヒラギノ角ゴ Pro W3"/>
              </a:rPr>
              <a:t>52.3</a:t>
            </a:r>
            <a:r>
              <a:rPr lang="ja-JP" altLang="en-US" sz="2000" b="0" i="0" dirty="0">
                <a:solidFill>
                  <a:srgbClr val="333333"/>
                </a:solidFill>
                <a:effectLst/>
                <a:latin typeface="ヒラギノ角ゴ Pro W3"/>
              </a:rPr>
              <a:t>％→</a:t>
            </a:r>
            <a:r>
              <a:rPr lang="en-US" altLang="ja-JP" sz="2000" b="0" i="0" dirty="0">
                <a:solidFill>
                  <a:srgbClr val="333333"/>
                </a:solidFill>
                <a:effectLst/>
                <a:latin typeface="ヒラギノ角ゴ Pro W3"/>
              </a:rPr>
              <a:t>48.3</a:t>
            </a:r>
            <a:r>
              <a:rPr lang="ja-JP" altLang="en-US" sz="2000" b="0" i="0" dirty="0">
                <a:solidFill>
                  <a:srgbClr val="333333"/>
                </a:solidFill>
                <a:effectLst/>
                <a:latin typeface="ヒラギノ角ゴ Pro W3"/>
              </a:rPr>
              <a:t>％</a:t>
            </a:r>
            <a:endParaRPr lang="en-US" altLang="ja-JP" sz="2000" dirty="0">
              <a:solidFill>
                <a:srgbClr val="333333"/>
              </a:solidFill>
              <a:latin typeface="ヒラギノ角ゴ Pro W3"/>
            </a:endParaRPr>
          </a:p>
          <a:p>
            <a:pPr marL="0" indent="0" algn="just">
              <a:buFont typeface="Wingdings 2" panose="05020102010507070707" pitchFamily="18" charset="2"/>
              <a:buNone/>
            </a:pPr>
            <a:r>
              <a:rPr lang="ja-JP" altLang="en-US" sz="2000" b="0" i="0" dirty="0">
                <a:solidFill>
                  <a:srgbClr val="333333"/>
                </a:solidFill>
                <a:effectLst/>
                <a:latin typeface="ヒラギノ角ゴ Pro W3"/>
              </a:rPr>
              <a:t>⑤「将来、積極的に英語を使うような生活をしたり職業に就いたりしたい」と答えたのは</a:t>
            </a:r>
            <a:r>
              <a:rPr lang="en-US" altLang="ja-JP" sz="2000" b="0" i="0" dirty="0">
                <a:solidFill>
                  <a:srgbClr val="333333"/>
                </a:solidFill>
                <a:effectLst/>
                <a:latin typeface="ヒラギノ角ゴ Pro W3"/>
              </a:rPr>
              <a:t>37.2</a:t>
            </a:r>
            <a:r>
              <a:rPr lang="ja-JP" altLang="en-US" sz="2000" b="0" i="0" dirty="0">
                <a:solidFill>
                  <a:srgbClr val="333333"/>
                </a:solidFill>
                <a:effectLst/>
                <a:latin typeface="ヒラギノ角ゴ Pro W3"/>
              </a:rPr>
              <a:t>％→</a:t>
            </a:r>
            <a:r>
              <a:rPr lang="en-US" altLang="ja-JP" sz="2000" b="0" i="0" dirty="0">
                <a:solidFill>
                  <a:srgbClr val="333333"/>
                </a:solidFill>
                <a:effectLst/>
                <a:latin typeface="ヒラギノ角ゴ Pro W3"/>
              </a:rPr>
              <a:t>32.2</a:t>
            </a:r>
            <a:r>
              <a:rPr lang="ja-JP" altLang="en-US" sz="2000" b="0" i="0" dirty="0">
                <a:solidFill>
                  <a:srgbClr val="333333"/>
                </a:solidFill>
                <a:effectLst/>
                <a:latin typeface="ヒラギノ角ゴ Pro W3"/>
              </a:rPr>
              <a:t>％</a:t>
            </a:r>
            <a:endParaRPr lang="en-US" altLang="ja-JP" sz="1800" kern="100" dirty="0">
              <a:solidFill>
                <a:srgbClr val="333333"/>
              </a:solidFill>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lgn="just">
              <a:buFont typeface="Wingdings 2" panose="05020102010507070707" pitchFamily="18" charset="2"/>
              <a:buNone/>
            </a:pP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（②～⑤は</a:t>
            </a:r>
            <a:r>
              <a:rPr lang="en-US" altLang="ja-JP" sz="1800" b="0" i="0" dirty="0">
                <a:solidFill>
                  <a:srgbClr val="333333"/>
                </a:solidFill>
                <a:effectLst/>
                <a:latin typeface="HGSｺﾞｼｯｸM" panose="020B0600000000000000" pitchFamily="50" charset="-128"/>
                <a:ea typeface="HGSｺﾞｼｯｸM" panose="020B0600000000000000" pitchFamily="50" charset="-128"/>
              </a:rPr>
              <a:t>4</a:t>
            </a:r>
            <a:r>
              <a:rPr lang="ja-JP" altLang="en-US" sz="1800" b="0" i="0" dirty="0">
                <a:solidFill>
                  <a:srgbClr val="333333"/>
                </a:solidFill>
                <a:effectLst/>
                <a:latin typeface="HGSｺﾞｼｯｸM" panose="020B0600000000000000" pitchFamily="50" charset="-128"/>
                <a:ea typeface="HGSｺﾞｼｯｸM" panose="020B0600000000000000" pitchFamily="50" charset="-128"/>
              </a:rPr>
              <a:t>年に一度行われている、文科省の調査結果による）</a:t>
            </a:r>
            <a:endParaRPr lang="ja-JP" altLang="ja-JP" sz="1800" kern="100" dirty="0">
              <a:latin typeface="HGSｺﾞｼｯｸM" panose="020B0600000000000000" pitchFamily="50" charset="-128"/>
              <a:ea typeface="HGS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281249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64258" y="0"/>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重要ポイント</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61329" y="1279179"/>
            <a:ext cx="9269341" cy="2872943"/>
          </a:xfrm>
        </p:spPr>
        <p:txBody>
          <a:bodyPr rtlCol="0">
            <a:normAutofit fontScale="47500" lnSpcReduction="20000"/>
          </a:bodyPr>
          <a:lstStyle/>
          <a:p>
            <a:pPr marL="0" indent="0" algn="ctr" rtl="0">
              <a:buNone/>
            </a:pPr>
            <a:r>
              <a:rPr lang="ja-JP" altLang="en-US" sz="2800" dirty="0"/>
              <a:t>幼児（小学生中学年まで程度を含む）への必要以上の英語教育は</a:t>
            </a:r>
            <a:endParaRPr lang="en-US" altLang="ja-JP" sz="2800" dirty="0"/>
          </a:p>
          <a:p>
            <a:pPr marL="0" indent="0" algn="ctr" rtl="0">
              <a:buNone/>
            </a:pPr>
            <a:r>
              <a:rPr lang="ja-JP" altLang="en-US" sz="2800" dirty="0"/>
              <a:t>英語の挫折経験を植えさせ、嫌いを増やしているだけに過ぎない。　</a:t>
            </a:r>
            <a:endParaRPr lang="en-US" altLang="ja-JP" sz="2800" dirty="0"/>
          </a:p>
          <a:p>
            <a:pPr marL="0" indent="0" algn="ctr" rtl="0">
              <a:buNone/>
            </a:pPr>
            <a:endParaRPr lang="en-US" altLang="ja-JP" sz="2800" dirty="0"/>
          </a:p>
          <a:p>
            <a:pPr marL="0" indent="0" algn="ctr" rtl="0">
              <a:buNone/>
            </a:pPr>
            <a:r>
              <a:rPr lang="ja-JP" altLang="en-US" sz="2800" dirty="0"/>
              <a:t>英語は日本語にとって「鏡像言語」と理解し</a:t>
            </a:r>
            <a:endParaRPr lang="en-US" altLang="ja-JP" sz="2800" dirty="0"/>
          </a:p>
          <a:p>
            <a:pPr marL="0" indent="0" algn="ctr" rtl="0">
              <a:buNone/>
            </a:pPr>
            <a:r>
              <a:rPr lang="ja-JP" altLang="en-US" sz="2800" dirty="0"/>
              <a:t>「論理的に思考」する学習が実は一番、短期間での効果を生みやすい。</a:t>
            </a:r>
            <a:endParaRPr lang="en-US" altLang="ja-JP" sz="2800" dirty="0"/>
          </a:p>
          <a:p>
            <a:pPr marL="0" indent="0" algn="ctr" rtl="0">
              <a:buNone/>
            </a:pPr>
            <a:endParaRPr lang="en-US" altLang="ja-JP" sz="2800" dirty="0"/>
          </a:p>
          <a:p>
            <a:pPr marL="0" indent="0" algn="ctr" rtl="0">
              <a:buNone/>
            </a:pPr>
            <a:r>
              <a:rPr lang="ja-JP" altLang="en-US" sz="2800" dirty="0"/>
              <a:t>「</a:t>
            </a:r>
            <a:r>
              <a:rPr lang="ja-JP" altLang="en-US" sz="2800" b="0" i="0" dirty="0">
                <a:solidFill>
                  <a:srgbClr val="333333"/>
                </a:solidFill>
                <a:effectLst/>
                <a:latin typeface="ヒラギノ角ゴ Pro W3"/>
              </a:rPr>
              <a:t>深い思考力と鋭い感性は、母語で磨かれます。</a:t>
            </a:r>
            <a:endParaRPr lang="en-US" altLang="ja-JP" sz="2800" b="0" i="0" dirty="0">
              <a:solidFill>
                <a:srgbClr val="333333"/>
              </a:solidFill>
              <a:effectLst/>
              <a:latin typeface="ヒラギノ角ゴ Pro W3"/>
            </a:endParaRPr>
          </a:p>
          <a:p>
            <a:pPr marL="0" indent="0" algn="ctr" rtl="0">
              <a:buNone/>
            </a:pPr>
            <a:r>
              <a:rPr lang="ja-JP" altLang="en-US" sz="2800" b="0" i="0" dirty="0">
                <a:solidFill>
                  <a:srgbClr val="333333"/>
                </a:solidFill>
                <a:effectLst/>
                <a:latin typeface="ヒラギノ角ゴ Pro W3"/>
              </a:rPr>
              <a:t>ですから、小学生にはまず母語すなわち国語の力を付けさせるべきです。</a:t>
            </a:r>
            <a:endParaRPr lang="en-US" altLang="ja-JP" sz="2800" b="0" i="0" dirty="0">
              <a:solidFill>
                <a:srgbClr val="333333"/>
              </a:solidFill>
              <a:effectLst/>
              <a:latin typeface="ヒラギノ角ゴ Pro W3"/>
            </a:endParaRPr>
          </a:p>
          <a:p>
            <a:pPr marL="0" indent="0" algn="ctr" rtl="0">
              <a:buNone/>
            </a:pPr>
            <a:r>
              <a:rPr lang="ja-JP" altLang="en-US" sz="2800" b="0" i="0" dirty="0">
                <a:solidFill>
                  <a:srgbClr val="333333"/>
                </a:solidFill>
                <a:effectLst/>
                <a:latin typeface="ヒラギノ角ゴ Pro W3"/>
              </a:rPr>
              <a:t>それこそが、やがて外国語の力を伸ばす基盤となるのです。」</a:t>
            </a:r>
            <a:endParaRPr lang="en-US" altLang="ja-JP" sz="28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
        <p:nvSpPr>
          <p:cNvPr id="4" name="サブタイトル 2">
            <a:extLst>
              <a:ext uri="{FF2B5EF4-FFF2-40B4-BE49-F238E27FC236}">
                <a16:creationId xmlns:a16="http://schemas.microsoft.com/office/drawing/2014/main" id="{E36AD1D7-E6AF-2703-8C59-FFB782040630}"/>
              </a:ext>
            </a:extLst>
          </p:cNvPr>
          <p:cNvSpPr txBox="1">
            <a:spLocks/>
          </p:cNvSpPr>
          <p:nvPr/>
        </p:nvSpPr>
        <p:spPr>
          <a:xfrm>
            <a:off x="1461329" y="4347656"/>
            <a:ext cx="9269341" cy="609747"/>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gn="ctr">
              <a:buFont typeface="Wingdings 2" panose="05020102010507070707" pitchFamily="18" charset="2"/>
              <a:buNone/>
            </a:pPr>
            <a:r>
              <a:rPr lang="ja-JP" altLang="en-US" sz="1050" dirty="0"/>
              <a:t>和歌山大学名誉教授（専攻：</a:t>
            </a:r>
            <a:r>
              <a:rPr lang="ja-JP" altLang="en-US" sz="1050" dirty="0">
                <a:solidFill>
                  <a:srgbClr val="FF0000"/>
                </a:solidFill>
              </a:rPr>
              <a:t>英語教育学</a:t>
            </a:r>
            <a:r>
              <a:rPr lang="ja-JP" altLang="en-US" sz="1050" dirty="0"/>
              <a:t>・英語教育史）</a:t>
            </a:r>
            <a:endParaRPr lang="en-US" altLang="ja-JP" sz="1050" dirty="0"/>
          </a:p>
          <a:p>
            <a:pPr marL="0" indent="0" algn="ctr">
              <a:buFont typeface="Wingdings 2" panose="05020102010507070707" pitchFamily="18" charset="2"/>
              <a:buNone/>
            </a:pPr>
            <a:r>
              <a:rPr lang="ja-JP" altLang="en-US" sz="1050" dirty="0"/>
              <a:t>江利川春雄 博士</a:t>
            </a:r>
            <a:endParaRPr lang="en-US" altLang="ja-JP" sz="1050" dirty="0"/>
          </a:p>
        </p:txBody>
      </p:sp>
    </p:spTree>
    <p:extLst>
      <p:ext uri="{BB962C8B-B14F-4D97-AF65-F5344CB8AC3E}">
        <p14:creationId xmlns:p14="http://schemas.microsoft.com/office/powerpoint/2010/main" val="145100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335903" y="1152936"/>
            <a:ext cx="6503436" cy="1017037"/>
          </a:xfrm>
          <a:ln>
            <a:noFill/>
          </a:ln>
        </p:spPr>
        <p:txBody>
          <a:bodyPr>
            <a:normAutofit/>
          </a:bodyPr>
          <a:lstStyle/>
          <a:p>
            <a:pPr marL="0" indent="0" algn="ctr">
              <a:lnSpc>
                <a:spcPts val="2000"/>
              </a:lnSpc>
              <a:buNone/>
            </a:pPr>
            <a:r>
              <a:rPr lang="en-US" altLang="ja-JP" sz="2200" dirty="0">
                <a:solidFill>
                  <a:srgbClr val="FF0000"/>
                </a:solidFill>
              </a:rPr>
              <a:t>【</a:t>
            </a:r>
            <a:r>
              <a:rPr lang="ja-JP" altLang="en-US" sz="2200" dirty="0">
                <a:solidFill>
                  <a:srgbClr val="FF0000"/>
                </a:solidFill>
              </a:rPr>
              <a:t>最も重要な語彙力は「紙辞書」でなければ育たない</a:t>
            </a:r>
            <a:r>
              <a:rPr lang="en-US" altLang="ja-JP" sz="2200" dirty="0">
                <a:solidFill>
                  <a:srgbClr val="FF0000"/>
                </a:solidFill>
              </a:rPr>
              <a:t>】</a:t>
            </a:r>
          </a:p>
          <a:p>
            <a:pPr marL="0" indent="0" algn="just">
              <a:buNone/>
            </a:pPr>
            <a:endParaRPr lang="en-US" altLang="ja-JP" sz="1800" b="1" kern="100" dirty="0">
              <a:effectLst/>
              <a:latin typeface="HGSｺﾞｼｯｸM" panose="020B0600000000000000" pitchFamily="50" charset="-128"/>
              <a:ea typeface="HGSｺﾞｼｯｸM" panose="020B0600000000000000" pitchFamily="50" charset="-128"/>
              <a:cs typeface="Times New Roman" panose="02020603050405020304" pitchFamily="18" charset="0"/>
            </a:endParaRPr>
          </a:p>
        </p:txBody>
      </p:sp>
      <p:sp>
        <p:nvSpPr>
          <p:cNvPr id="2" name="コンテンツ プレースホルダー 2">
            <a:extLst>
              <a:ext uri="{FF2B5EF4-FFF2-40B4-BE49-F238E27FC236}">
                <a16:creationId xmlns:a16="http://schemas.microsoft.com/office/drawing/2014/main" id="{3B481DE4-5258-8CFB-1E00-D2F1974BA724}"/>
              </a:ext>
            </a:extLst>
          </p:cNvPr>
          <p:cNvSpPr txBox="1">
            <a:spLocks/>
          </p:cNvSpPr>
          <p:nvPr/>
        </p:nvSpPr>
        <p:spPr>
          <a:xfrm>
            <a:off x="454090" y="514395"/>
            <a:ext cx="4966996"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（２）正しい学習法への回帰</a:t>
            </a:r>
            <a:endParaRPr lang="en-US" altLang="ja-JP" sz="1800" dirty="0"/>
          </a:p>
        </p:txBody>
      </p:sp>
      <p:pic>
        <p:nvPicPr>
          <p:cNvPr id="7" name="図 6">
            <a:extLst>
              <a:ext uri="{FF2B5EF4-FFF2-40B4-BE49-F238E27FC236}">
                <a16:creationId xmlns:a16="http://schemas.microsoft.com/office/drawing/2014/main" id="{1C2D689F-2F53-8D29-D6EF-C36CE476F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03" y="1824740"/>
            <a:ext cx="5430719" cy="4206895"/>
          </a:xfrm>
          <a:prstGeom prst="rect">
            <a:avLst/>
          </a:prstGeom>
          <a:ln>
            <a:solidFill>
              <a:srgbClr val="0070C0"/>
            </a:solidFill>
          </a:ln>
        </p:spPr>
      </p:pic>
      <p:sp>
        <p:nvSpPr>
          <p:cNvPr id="11" name="テキスト ボックス 10">
            <a:extLst>
              <a:ext uri="{FF2B5EF4-FFF2-40B4-BE49-F238E27FC236}">
                <a16:creationId xmlns:a16="http://schemas.microsoft.com/office/drawing/2014/main" id="{25006C38-3879-5116-F63B-4B08C8D564AD}"/>
              </a:ext>
            </a:extLst>
          </p:cNvPr>
          <p:cNvSpPr txBox="1"/>
          <p:nvPr/>
        </p:nvSpPr>
        <p:spPr>
          <a:xfrm>
            <a:off x="6095999" y="1824740"/>
            <a:ext cx="5760097" cy="1384995"/>
          </a:xfrm>
          <a:prstGeom prst="rect">
            <a:avLst/>
          </a:prstGeom>
          <a:noFill/>
        </p:spPr>
        <p:txBody>
          <a:bodyPr wrap="square">
            <a:spAutoFit/>
          </a:bodyPr>
          <a:lstStyle/>
          <a:p>
            <a:pPr algn="l"/>
            <a:r>
              <a:rPr lang="ja-JP" altLang="en-US" sz="1400" b="0" i="0" dirty="0">
                <a:solidFill>
                  <a:srgbClr val="222222"/>
                </a:solidFill>
                <a:effectLst/>
                <a:latin typeface="YuGothic"/>
              </a:rPr>
              <a:t>①「</a:t>
            </a:r>
            <a:r>
              <a:rPr lang="en-US" altLang="ja-JP" sz="1400" b="0" i="0" dirty="0">
                <a:solidFill>
                  <a:srgbClr val="222222"/>
                </a:solidFill>
                <a:effectLst/>
                <a:latin typeface="YuGothic"/>
              </a:rPr>
              <a:t>Google</a:t>
            </a:r>
            <a:r>
              <a:rPr lang="ja-JP" altLang="en-US" sz="1400" b="0" i="0" dirty="0">
                <a:solidFill>
                  <a:srgbClr val="222222"/>
                </a:solidFill>
                <a:effectLst/>
                <a:latin typeface="YuGothic"/>
              </a:rPr>
              <a:t>効果」や「デジタル性健忘」とも呼ばれているこの現象は、スマホで検索した情報は、覚えることができないというより、そもそも覚える必要がない情報と、私たちの脳はとらえているために起こる。</a:t>
            </a:r>
          </a:p>
          <a:p>
            <a:pPr algn="l"/>
            <a:r>
              <a:rPr lang="ja-JP" altLang="en-US" sz="1400" b="0" i="0" dirty="0">
                <a:solidFill>
                  <a:srgbClr val="222222"/>
                </a:solidFill>
                <a:effectLst/>
                <a:latin typeface="YuGothic"/>
              </a:rPr>
              <a:t>「忘れたらまた調べればいいや」と脳は最初から記憶することを放棄してため、脳が持つ記憶という機能を、インターネットに頼って「アウトソーシング」しているような状態といる。</a:t>
            </a:r>
          </a:p>
        </p:txBody>
      </p:sp>
      <p:sp>
        <p:nvSpPr>
          <p:cNvPr id="13" name="テキスト ボックス 12">
            <a:extLst>
              <a:ext uri="{FF2B5EF4-FFF2-40B4-BE49-F238E27FC236}">
                <a16:creationId xmlns:a16="http://schemas.microsoft.com/office/drawing/2014/main" id="{F308CC94-BA96-2BB4-7E86-B2E3DB5C344C}"/>
              </a:ext>
            </a:extLst>
          </p:cNvPr>
          <p:cNvSpPr txBox="1"/>
          <p:nvPr/>
        </p:nvSpPr>
        <p:spPr>
          <a:xfrm>
            <a:off x="6104077" y="3464353"/>
            <a:ext cx="5760098" cy="1815882"/>
          </a:xfrm>
          <a:prstGeom prst="rect">
            <a:avLst/>
          </a:prstGeom>
          <a:noFill/>
        </p:spPr>
        <p:txBody>
          <a:bodyPr wrap="square">
            <a:spAutoFit/>
          </a:bodyPr>
          <a:lstStyle/>
          <a:p>
            <a:pPr algn="l"/>
            <a:r>
              <a:rPr lang="ja-JP" altLang="en-US" sz="1400" b="0" i="0" dirty="0">
                <a:solidFill>
                  <a:srgbClr val="222222"/>
                </a:solidFill>
                <a:effectLst/>
                <a:latin typeface="YuGothic"/>
              </a:rPr>
              <a:t>②紙辞書では</a:t>
            </a:r>
            <a:r>
              <a:rPr lang="en-US" altLang="ja-JP" sz="1400" b="0" i="0" dirty="0">
                <a:solidFill>
                  <a:srgbClr val="222222"/>
                </a:solidFill>
                <a:effectLst/>
                <a:latin typeface="YuGothic"/>
              </a:rPr>
              <a:t>5</a:t>
            </a:r>
            <a:r>
              <a:rPr lang="ja-JP" altLang="en-US" sz="1400" b="0" i="0" dirty="0">
                <a:solidFill>
                  <a:srgbClr val="222222"/>
                </a:solidFill>
                <a:effectLst/>
                <a:latin typeface="YuGothic"/>
              </a:rPr>
              <a:t>つの単語を調べるに応じて、前頭前野が生き生きとはたらいている様子がわる。また、実はそれ以外の時間も調べる作業の間は、活動が高く維持されている。紙の辞書で単語を調べるためには、頭文字のツメを探して本を開き、柱を見ながらページをめくり、指先を器用に操りながら文字を目で追う繊細な作業です。ときには目的の単語だけではなく前後にある単語が目に入り、気になって読んでいることもあるでしょう。このように、</a:t>
            </a:r>
            <a:r>
              <a:rPr lang="ja-JP" altLang="en-US" sz="1400" b="0" i="0" dirty="0">
                <a:solidFill>
                  <a:srgbClr val="FF0000"/>
                </a:solidFill>
                <a:effectLst/>
                <a:latin typeface="YuGothic"/>
              </a:rPr>
              <a:t>紙の辞書を引くという行為そのものが前頭前野の活動を高めている</a:t>
            </a:r>
            <a:r>
              <a:rPr lang="ja-JP" altLang="en-US" sz="1400" b="0" i="0" dirty="0">
                <a:solidFill>
                  <a:srgbClr val="222222"/>
                </a:solidFill>
                <a:effectLst/>
                <a:latin typeface="YuGothic"/>
              </a:rPr>
              <a:t>と考えられている。</a:t>
            </a:r>
          </a:p>
        </p:txBody>
      </p:sp>
      <p:sp>
        <p:nvSpPr>
          <p:cNvPr id="15" name="テキスト ボックス 14">
            <a:extLst>
              <a:ext uri="{FF2B5EF4-FFF2-40B4-BE49-F238E27FC236}">
                <a16:creationId xmlns:a16="http://schemas.microsoft.com/office/drawing/2014/main" id="{60795D1A-EC4A-4FAB-8F7F-08E67FF0F701}"/>
              </a:ext>
            </a:extLst>
          </p:cNvPr>
          <p:cNvSpPr txBox="1"/>
          <p:nvPr/>
        </p:nvSpPr>
        <p:spPr>
          <a:xfrm>
            <a:off x="6095998" y="5534854"/>
            <a:ext cx="5768177" cy="830997"/>
          </a:xfrm>
          <a:prstGeom prst="rect">
            <a:avLst/>
          </a:prstGeom>
          <a:noFill/>
        </p:spPr>
        <p:txBody>
          <a:bodyPr wrap="square">
            <a:spAutoFit/>
          </a:bodyPr>
          <a:lstStyle/>
          <a:p>
            <a:r>
              <a:rPr lang="ja-JP" altLang="en-US" sz="1200" b="0" i="0" dirty="0">
                <a:solidFill>
                  <a:srgbClr val="222222"/>
                </a:solidFill>
                <a:effectLst/>
                <a:latin typeface="YuGothic"/>
              </a:rPr>
              <a:t>③経済協力開発機構（</a:t>
            </a:r>
            <a:r>
              <a:rPr lang="en-US" altLang="ja-JP" sz="1200" b="0" i="0" dirty="0">
                <a:solidFill>
                  <a:srgbClr val="222222"/>
                </a:solidFill>
                <a:effectLst/>
                <a:latin typeface="YuGothic"/>
              </a:rPr>
              <a:t>OECD</a:t>
            </a:r>
            <a:r>
              <a:rPr lang="ja-JP" altLang="en-US" sz="1200" b="0" i="0" dirty="0">
                <a:solidFill>
                  <a:srgbClr val="222222"/>
                </a:solidFill>
                <a:effectLst/>
                <a:latin typeface="YuGothic"/>
              </a:rPr>
              <a:t>）が</a:t>
            </a:r>
            <a:r>
              <a:rPr lang="en-US" altLang="ja-JP" sz="1200" b="0" i="0" dirty="0">
                <a:solidFill>
                  <a:srgbClr val="222222"/>
                </a:solidFill>
                <a:effectLst/>
                <a:latin typeface="YuGothic"/>
              </a:rPr>
              <a:t>2015</a:t>
            </a:r>
            <a:r>
              <a:rPr lang="ja-JP" altLang="en-US" sz="1200" b="0" i="0" dirty="0">
                <a:solidFill>
                  <a:srgbClr val="222222"/>
                </a:solidFill>
                <a:effectLst/>
                <a:latin typeface="YuGothic"/>
              </a:rPr>
              <a:t>年に発表した、世界</a:t>
            </a:r>
            <a:r>
              <a:rPr lang="en-US" altLang="ja-JP" sz="1200" b="0" i="0" dirty="0">
                <a:solidFill>
                  <a:srgbClr val="222222"/>
                </a:solidFill>
                <a:effectLst/>
                <a:latin typeface="YuGothic"/>
              </a:rPr>
              <a:t>72</a:t>
            </a:r>
            <a:r>
              <a:rPr lang="ja-JP" altLang="en-US" sz="1200" b="0" i="0" dirty="0">
                <a:solidFill>
                  <a:srgbClr val="222222"/>
                </a:solidFill>
                <a:effectLst/>
                <a:latin typeface="YuGothic"/>
              </a:rPr>
              <a:t>の国と地域に住む</a:t>
            </a:r>
            <a:r>
              <a:rPr lang="en-US" altLang="ja-JP" sz="1200" b="0" i="0" dirty="0">
                <a:solidFill>
                  <a:srgbClr val="222222"/>
                </a:solidFill>
                <a:effectLst/>
                <a:latin typeface="YuGothic"/>
              </a:rPr>
              <a:t>15</a:t>
            </a:r>
            <a:r>
              <a:rPr lang="ja-JP" altLang="en-US" sz="1200" b="0" i="0" dirty="0">
                <a:solidFill>
                  <a:srgbClr val="222222"/>
                </a:solidFill>
                <a:effectLst/>
                <a:latin typeface="YuGothic"/>
              </a:rPr>
              <a:t>歳の子どもたち約</a:t>
            </a:r>
            <a:r>
              <a:rPr lang="en-US" altLang="ja-JP" sz="1200" b="0" i="0" dirty="0">
                <a:solidFill>
                  <a:srgbClr val="222222"/>
                </a:solidFill>
                <a:effectLst/>
                <a:latin typeface="YuGothic"/>
              </a:rPr>
              <a:t>54</a:t>
            </a:r>
            <a:r>
              <a:rPr lang="ja-JP" altLang="en-US" sz="1200" b="0" i="0" dirty="0">
                <a:solidFill>
                  <a:srgbClr val="222222"/>
                </a:solidFill>
                <a:effectLst/>
                <a:latin typeface="YuGothic"/>
              </a:rPr>
              <a:t>万人を対象とした調査結果によると、「学校にあるコンピュータの数が多い国ほど数学の学力が低い」「学校でインターネットを使うことが多い国ほど、子どもたちの読解力が低い」ことなどが報告されている。</a:t>
            </a:r>
            <a:endParaRPr lang="ja-JP" altLang="en-US" sz="1200" dirty="0"/>
          </a:p>
        </p:txBody>
      </p:sp>
      <p:sp>
        <p:nvSpPr>
          <p:cNvPr id="16" name="テキスト ボックス 15">
            <a:extLst>
              <a:ext uri="{FF2B5EF4-FFF2-40B4-BE49-F238E27FC236}">
                <a16:creationId xmlns:a16="http://schemas.microsoft.com/office/drawing/2014/main" id="{C4203011-5AD2-556E-D9CD-D7CDACFEA8F9}"/>
              </a:ext>
            </a:extLst>
          </p:cNvPr>
          <p:cNvSpPr txBox="1"/>
          <p:nvPr/>
        </p:nvSpPr>
        <p:spPr>
          <a:xfrm>
            <a:off x="989045" y="6288833"/>
            <a:ext cx="4301412" cy="253916"/>
          </a:xfrm>
          <a:prstGeom prst="rect">
            <a:avLst/>
          </a:prstGeom>
          <a:noFill/>
        </p:spPr>
        <p:txBody>
          <a:bodyPr wrap="square" rtlCol="0">
            <a:spAutoFit/>
          </a:bodyPr>
          <a:lstStyle/>
          <a:p>
            <a:r>
              <a:rPr kumimoji="1" lang="en-US" altLang="ja-JP" sz="1050" dirty="0">
                <a:solidFill>
                  <a:srgbClr val="002060"/>
                </a:solidFill>
              </a:rPr>
              <a:t>※</a:t>
            </a:r>
            <a:r>
              <a:rPr kumimoji="1" lang="ja-JP" altLang="en-US" sz="1050" dirty="0">
                <a:solidFill>
                  <a:srgbClr val="002060"/>
                </a:solidFill>
              </a:rPr>
              <a:t>東北大学加齢医学研究所 川島隆太教授 著作より抜粋</a:t>
            </a:r>
          </a:p>
        </p:txBody>
      </p:sp>
    </p:spTree>
    <p:extLst>
      <p:ext uri="{BB962C8B-B14F-4D97-AF65-F5344CB8AC3E}">
        <p14:creationId xmlns:p14="http://schemas.microsoft.com/office/powerpoint/2010/main" val="3081784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335903" y="1163846"/>
            <a:ext cx="11402007" cy="830998"/>
          </a:xfrm>
          <a:ln>
            <a:noFill/>
          </a:ln>
        </p:spPr>
        <p:txBody>
          <a:bodyPr>
            <a:normAutofit/>
          </a:bodyPr>
          <a:lstStyle/>
          <a:p>
            <a:pPr marL="0" indent="0" algn="ctr">
              <a:lnSpc>
                <a:spcPts val="1500"/>
              </a:lnSpc>
              <a:buNone/>
            </a:pPr>
            <a:r>
              <a:rPr lang="en-US" altLang="ja-JP" sz="2200" dirty="0">
                <a:solidFill>
                  <a:srgbClr val="FF0000"/>
                </a:solidFill>
              </a:rPr>
              <a:t>【</a:t>
            </a:r>
            <a:r>
              <a:rPr lang="ja-JP" altLang="en-US" sz="2200" dirty="0">
                <a:solidFill>
                  <a:srgbClr val="FF0000"/>
                </a:solidFill>
              </a:rPr>
              <a:t>それでも年始</a:t>
            </a:r>
            <a:r>
              <a:rPr lang="en-US" altLang="ja-JP" sz="2200" dirty="0">
                <a:solidFill>
                  <a:srgbClr val="FF0000"/>
                </a:solidFill>
              </a:rPr>
              <a:t>1</a:t>
            </a:r>
            <a:r>
              <a:rPr lang="ja-JP" altLang="en-US" sz="2200" dirty="0">
                <a:solidFill>
                  <a:srgbClr val="FF0000"/>
                </a:solidFill>
              </a:rPr>
              <a:t>月本会場試験でどうしても絶対に受かりたい方は下記の</a:t>
            </a:r>
            <a:endParaRPr lang="en-US" altLang="ja-JP" sz="2200" dirty="0">
              <a:solidFill>
                <a:srgbClr val="FF0000"/>
              </a:solidFill>
            </a:endParaRPr>
          </a:p>
          <a:p>
            <a:pPr marL="0" indent="0" algn="ctr">
              <a:lnSpc>
                <a:spcPts val="1500"/>
              </a:lnSpc>
              <a:buNone/>
            </a:pPr>
            <a:r>
              <a:rPr lang="ja-JP" altLang="en-US" sz="2200" dirty="0">
                <a:solidFill>
                  <a:srgbClr val="FF0000"/>
                </a:solidFill>
              </a:rPr>
              <a:t>「必勝！冬期英検特別集中講座」にご応募ください。合格させます。</a:t>
            </a:r>
            <a:r>
              <a:rPr lang="en-US" altLang="ja-JP" sz="2200" dirty="0">
                <a:solidFill>
                  <a:srgbClr val="FF0000"/>
                </a:solidFill>
              </a:rPr>
              <a:t>】</a:t>
            </a:r>
          </a:p>
        </p:txBody>
      </p:sp>
      <p:sp>
        <p:nvSpPr>
          <p:cNvPr id="2" name="コンテンツ プレースホルダー 2">
            <a:extLst>
              <a:ext uri="{FF2B5EF4-FFF2-40B4-BE49-F238E27FC236}">
                <a16:creationId xmlns:a16="http://schemas.microsoft.com/office/drawing/2014/main" id="{3B481DE4-5258-8CFB-1E00-D2F1974BA724}"/>
              </a:ext>
            </a:extLst>
          </p:cNvPr>
          <p:cNvSpPr txBox="1">
            <a:spLocks/>
          </p:cNvSpPr>
          <p:nvPr/>
        </p:nvSpPr>
        <p:spPr>
          <a:xfrm>
            <a:off x="454090" y="514395"/>
            <a:ext cx="4966996"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（３）一気呵成の対策</a:t>
            </a:r>
            <a:endParaRPr lang="en-US" altLang="ja-JP" sz="1800" dirty="0"/>
          </a:p>
        </p:txBody>
      </p:sp>
      <p:sp>
        <p:nvSpPr>
          <p:cNvPr id="11" name="テキスト ボックス 10">
            <a:extLst>
              <a:ext uri="{FF2B5EF4-FFF2-40B4-BE49-F238E27FC236}">
                <a16:creationId xmlns:a16="http://schemas.microsoft.com/office/drawing/2014/main" id="{25006C38-3879-5116-F63B-4B08C8D564AD}"/>
              </a:ext>
            </a:extLst>
          </p:cNvPr>
          <p:cNvSpPr txBox="1"/>
          <p:nvPr/>
        </p:nvSpPr>
        <p:spPr>
          <a:xfrm>
            <a:off x="684244" y="1994844"/>
            <a:ext cx="6556311" cy="307777"/>
          </a:xfrm>
          <a:prstGeom prst="rect">
            <a:avLst/>
          </a:prstGeom>
          <a:noFill/>
        </p:spPr>
        <p:txBody>
          <a:bodyPr wrap="square">
            <a:spAutoFit/>
          </a:bodyPr>
          <a:lstStyle/>
          <a:p>
            <a:pPr algn="l"/>
            <a:r>
              <a:rPr lang="ja-JP" altLang="en-US" sz="1400" b="0" i="0" u="sng" dirty="0">
                <a:solidFill>
                  <a:srgbClr val="002060"/>
                </a:solidFill>
                <a:effectLst/>
                <a:latin typeface="YuGothic"/>
              </a:rPr>
              <a:t>①対象：</a:t>
            </a:r>
            <a:r>
              <a:rPr lang="ja-JP" altLang="en-US" sz="1400" b="0" i="0" dirty="0">
                <a:solidFill>
                  <a:srgbClr val="222222"/>
                </a:solidFill>
                <a:effectLst/>
                <a:latin typeface="YuGothic"/>
              </a:rPr>
              <a:t>準</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級に</a:t>
            </a:r>
            <a:r>
              <a:rPr lang="en-US" altLang="ja-JP" sz="1400" b="0" i="0" dirty="0">
                <a:solidFill>
                  <a:srgbClr val="222222"/>
                </a:solidFill>
                <a:effectLst/>
                <a:latin typeface="YuGothic"/>
              </a:rPr>
              <a:t>1</a:t>
            </a:r>
            <a:r>
              <a:rPr lang="ja-JP" altLang="en-US" sz="1400" b="0" i="0" dirty="0">
                <a:solidFill>
                  <a:srgbClr val="222222"/>
                </a:solidFill>
                <a:effectLst/>
                <a:latin typeface="YuGothic"/>
              </a:rPr>
              <a:t>月本会場試験で本気で受かりたいと思っている方</a:t>
            </a:r>
          </a:p>
        </p:txBody>
      </p:sp>
      <p:sp>
        <p:nvSpPr>
          <p:cNvPr id="4" name="テキスト ボックス 3">
            <a:extLst>
              <a:ext uri="{FF2B5EF4-FFF2-40B4-BE49-F238E27FC236}">
                <a16:creationId xmlns:a16="http://schemas.microsoft.com/office/drawing/2014/main" id="{996AF5CC-3829-FB46-1C4A-8B90CC5CDA33}"/>
              </a:ext>
            </a:extLst>
          </p:cNvPr>
          <p:cNvSpPr txBox="1"/>
          <p:nvPr/>
        </p:nvSpPr>
        <p:spPr>
          <a:xfrm>
            <a:off x="684244" y="2356298"/>
            <a:ext cx="9989976" cy="2062103"/>
          </a:xfrm>
          <a:prstGeom prst="rect">
            <a:avLst/>
          </a:prstGeom>
          <a:noFill/>
        </p:spPr>
        <p:txBody>
          <a:bodyPr wrap="square">
            <a:spAutoFit/>
          </a:bodyPr>
          <a:lstStyle/>
          <a:p>
            <a:pPr algn="l"/>
            <a:r>
              <a:rPr lang="ja-JP" altLang="en-US" sz="1400" u="sng" dirty="0">
                <a:solidFill>
                  <a:srgbClr val="002060"/>
                </a:solidFill>
                <a:latin typeface="YuGothic"/>
              </a:rPr>
              <a:t>②</a:t>
            </a:r>
            <a:r>
              <a:rPr lang="ja-JP" altLang="en-US" sz="1400" b="0" i="0" u="sng" dirty="0">
                <a:solidFill>
                  <a:srgbClr val="002060"/>
                </a:solidFill>
                <a:effectLst/>
                <a:latin typeface="YuGothic"/>
              </a:rPr>
              <a:t>条件：</a:t>
            </a:r>
            <a:r>
              <a:rPr lang="ja-JP" altLang="en-US" sz="1400" b="0" i="0" dirty="0">
                <a:solidFill>
                  <a:srgbClr val="222222"/>
                </a:solidFill>
                <a:effectLst/>
                <a:latin typeface="YuGothic"/>
              </a:rPr>
              <a:t>準</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級ともに</a:t>
            </a:r>
            <a:r>
              <a:rPr lang="ja-JP" altLang="en-US" sz="1400" b="0" i="0" u="sng" dirty="0">
                <a:solidFill>
                  <a:srgbClr val="222222"/>
                </a:solidFill>
                <a:effectLst/>
                <a:latin typeface="YuGothic"/>
              </a:rPr>
              <a:t>全日程参加できる方</a:t>
            </a:r>
            <a:endParaRPr lang="en-US" altLang="ja-JP" sz="1400" b="0" i="0" u="sng" dirty="0">
              <a:solidFill>
                <a:srgbClr val="222222"/>
              </a:solidFill>
              <a:effectLst/>
              <a:latin typeface="YuGothic"/>
            </a:endParaRPr>
          </a:p>
          <a:p>
            <a:pPr algn="l"/>
            <a:r>
              <a:rPr lang="ja-JP" altLang="en-US" sz="1400" dirty="0">
                <a:solidFill>
                  <a:srgbClr val="222222"/>
                </a:solidFill>
                <a:latin typeface="YuGothic"/>
              </a:rPr>
              <a:t>　　　　</a:t>
            </a:r>
            <a:r>
              <a:rPr lang="ja-JP" altLang="en-US" sz="1050" b="0" i="0" dirty="0">
                <a:solidFill>
                  <a:srgbClr val="FF0000"/>
                </a:solidFill>
                <a:effectLst/>
                <a:latin typeface="YuGothic"/>
              </a:rPr>
              <a:t>（</a:t>
            </a:r>
            <a:r>
              <a:rPr lang="en-US" altLang="ja-JP" sz="1050" b="0" i="0" dirty="0">
                <a:solidFill>
                  <a:srgbClr val="FF0000"/>
                </a:solidFill>
                <a:effectLst/>
                <a:latin typeface="YuGothic"/>
              </a:rPr>
              <a:t>※</a:t>
            </a:r>
            <a:r>
              <a:rPr lang="ja-JP" altLang="en-US" sz="1050" b="0" i="0" dirty="0">
                <a:solidFill>
                  <a:srgbClr val="FF0000"/>
                </a:solidFill>
                <a:effectLst/>
                <a:latin typeface="YuGothic"/>
              </a:rPr>
              <a:t>当講座は振替はございません</a:t>
            </a:r>
            <a:r>
              <a:rPr lang="ja-JP" altLang="en-US" sz="1050" dirty="0">
                <a:solidFill>
                  <a:srgbClr val="FF0000"/>
                </a:solidFill>
                <a:latin typeface="YuGothic"/>
              </a:rPr>
              <a:t>。条件を満たしているかどうかわからない方は、個別にご相談ください。）</a:t>
            </a:r>
            <a:endParaRPr lang="en-US" altLang="ja-JP" sz="1050" b="0" i="0" dirty="0">
              <a:solidFill>
                <a:srgbClr val="FF0000"/>
              </a:solidFill>
              <a:effectLst/>
              <a:latin typeface="YuGothic"/>
            </a:endParaRPr>
          </a:p>
          <a:p>
            <a:pPr algn="l"/>
            <a:endParaRPr lang="en-US" altLang="ja-JP" sz="900" dirty="0">
              <a:solidFill>
                <a:srgbClr val="222222"/>
              </a:solidFill>
              <a:latin typeface="YuGothic"/>
            </a:endParaRPr>
          </a:p>
          <a:p>
            <a:pPr algn="l"/>
            <a:r>
              <a:rPr lang="ja-JP" altLang="en-US" sz="1400" b="0" i="0" dirty="0">
                <a:solidFill>
                  <a:srgbClr val="222222"/>
                </a:solidFill>
                <a:effectLst/>
                <a:latin typeface="YuGothic"/>
              </a:rPr>
              <a:t>　　　　</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準</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2</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級</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a:t>
            </a:r>
          </a:p>
          <a:p>
            <a:pPr algn="l"/>
            <a:r>
              <a:rPr lang="ja-JP" altLang="en-US" sz="1200" dirty="0">
                <a:solidFill>
                  <a:srgbClr val="222222"/>
                </a:solidFill>
                <a:latin typeface="HGSｺﾞｼｯｸM" panose="020B0600000000000000" pitchFamily="50" charset="-128"/>
                <a:ea typeface="HGSｺﾞｼｯｸM" panose="020B0600000000000000" pitchFamily="50" charset="-128"/>
              </a:rPr>
              <a:t>　　　　　・中学までの基本文法を終えており、ある程度きちんと覚えていること</a:t>
            </a:r>
            <a:endParaRPr lang="en-US" altLang="ja-JP" sz="1200" dirty="0">
              <a:solidFill>
                <a:srgbClr val="222222"/>
              </a:solidFill>
              <a:latin typeface="HGSｺﾞｼｯｸM" panose="020B0600000000000000" pitchFamily="50" charset="-128"/>
              <a:ea typeface="HGSｺﾞｼｯｸM" panose="020B0600000000000000" pitchFamily="50" charset="-128"/>
            </a:endParaRPr>
          </a:p>
          <a:p>
            <a:pPr algn="l"/>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　　　　　・英検</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3</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級の問題を</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8</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割以上解く力を有していること</a:t>
            </a:r>
            <a:endParaRPr lang="en-US" altLang="ja-JP" sz="1200" b="0" i="0" dirty="0">
              <a:solidFill>
                <a:srgbClr val="222222"/>
              </a:solidFill>
              <a:effectLst/>
              <a:latin typeface="HGSｺﾞｼｯｸM" panose="020B0600000000000000" pitchFamily="50" charset="-128"/>
              <a:ea typeface="HGSｺﾞｼｯｸM" panose="020B0600000000000000" pitchFamily="50" charset="-128"/>
            </a:endParaRPr>
          </a:p>
          <a:p>
            <a:pPr algn="l"/>
            <a:endParaRPr lang="en-US" altLang="ja-JP" sz="1200" dirty="0">
              <a:solidFill>
                <a:srgbClr val="222222"/>
              </a:solidFill>
              <a:latin typeface="HGSｺﾞｼｯｸM" panose="020B0600000000000000" pitchFamily="50" charset="-128"/>
              <a:ea typeface="HGSｺﾞｼｯｸM" panose="020B0600000000000000" pitchFamily="50" charset="-128"/>
            </a:endParaRPr>
          </a:p>
          <a:p>
            <a:pPr algn="l"/>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　　　　　</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【2</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級</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a:t>
            </a:r>
          </a:p>
          <a:p>
            <a:pPr algn="l"/>
            <a:r>
              <a:rPr lang="ja-JP" altLang="en-US" sz="1200" dirty="0">
                <a:solidFill>
                  <a:srgbClr val="222222"/>
                </a:solidFill>
                <a:latin typeface="HGSｺﾞｼｯｸM" panose="020B0600000000000000" pitchFamily="50" charset="-128"/>
                <a:ea typeface="HGSｺﾞｼｯｸM" panose="020B0600000000000000" pitchFamily="50" charset="-128"/>
              </a:rPr>
              <a:t>　　　　　・準</a:t>
            </a:r>
            <a:r>
              <a:rPr lang="en-US" altLang="ja-JP" sz="1200" dirty="0">
                <a:solidFill>
                  <a:srgbClr val="222222"/>
                </a:solidFill>
                <a:latin typeface="HGSｺﾞｼｯｸM" panose="020B0600000000000000" pitchFamily="50" charset="-128"/>
                <a:ea typeface="HGSｺﾞｼｯｸM" panose="020B0600000000000000" pitchFamily="50" charset="-128"/>
              </a:rPr>
              <a:t>2</a:t>
            </a:r>
            <a:r>
              <a:rPr lang="ja-JP" altLang="en-US" sz="1200" dirty="0">
                <a:solidFill>
                  <a:srgbClr val="222222"/>
                </a:solidFill>
                <a:latin typeface="HGSｺﾞｼｯｸM" panose="020B0600000000000000" pitchFamily="50" charset="-128"/>
                <a:ea typeface="HGSｺﾞｼｯｸM" panose="020B0600000000000000" pitchFamily="50" charset="-128"/>
              </a:rPr>
              <a:t>級までに求められる文法、構文を習得していること（関係副詞、仮定法、推量の助動詞、分詞構文など）</a:t>
            </a:r>
            <a:endParaRPr lang="en-US" altLang="ja-JP" sz="1200" dirty="0">
              <a:solidFill>
                <a:srgbClr val="222222"/>
              </a:solidFill>
              <a:latin typeface="HGSｺﾞｼｯｸM" panose="020B0600000000000000" pitchFamily="50" charset="-128"/>
              <a:ea typeface="HGSｺﾞｼｯｸM" panose="020B0600000000000000" pitchFamily="50" charset="-128"/>
            </a:endParaRPr>
          </a:p>
          <a:p>
            <a:pPr algn="l"/>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　　　　　・上記の知識はない場合、上記の準</a:t>
            </a:r>
            <a:r>
              <a:rPr lang="en-US" altLang="ja-JP" sz="1200" b="0" i="0" dirty="0">
                <a:solidFill>
                  <a:srgbClr val="222222"/>
                </a:solidFill>
                <a:effectLst/>
                <a:latin typeface="HGSｺﾞｼｯｸM" panose="020B0600000000000000" pitchFamily="50" charset="-128"/>
                <a:ea typeface="HGSｺﾞｼｯｸM" panose="020B0600000000000000" pitchFamily="50" charset="-128"/>
              </a:rPr>
              <a:t>2</a:t>
            </a:r>
            <a:r>
              <a:rPr lang="ja-JP" altLang="en-US" sz="1200" b="0" i="0" dirty="0">
                <a:solidFill>
                  <a:srgbClr val="222222"/>
                </a:solidFill>
                <a:effectLst/>
                <a:latin typeface="HGSｺﾞｼｯｸM" panose="020B0600000000000000" pitchFamily="50" charset="-128"/>
                <a:ea typeface="HGSｺﾞｼｯｸM" panose="020B0600000000000000" pitchFamily="50" charset="-128"/>
              </a:rPr>
              <a:t>級の講座と両方受けることが可能であること</a:t>
            </a:r>
            <a:endParaRPr lang="en-US" altLang="ja-JP" sz="1200" b="0" i="0" dirty="0">
              <a:solidFill>
                <a:srgbClr val="222222"/>
              </a:solidFill>
              <a:effectLst/>
              <a:latin typeface="HGSｺﾞｼｯｸM" panose="020B0600000000000000" pitchFamily="50" charset="-128"/>
              <a:ea typeface="HGSｺﾞｼｯｸM" panose="020B0600000000000000" pitchFamily="50" charset="-128"/>
            </a:endParaRPr>
          </a:p>
        </p:txBody>
      </p:sp>
      <p:sp>
        <p:nvSpPr>
          <p:cNvPr id="5" name="テキスト ボックス 4">
            <a:extLst>
              <a:ext uri="{FF2B5EF4-FFF2-40B4-BE49-F238E27FC236}">
                <a16:creationId xmlns:a16="http://schemas.microsoft.com/office/drawing/2014/main" id="{DC275CF1-D12D-D76F-B09D-4D3748E8D860}"/>
              </a:ext>
            </a:extLst>
          </p:cNvPr>
          <p:cNvSpPr txBox="1"/>
          <p:nvPr/>
        </p:nvSpPr>
        <p:spPr>
          <a:xfrm>
            <a:off x="684244" y="4472078"/>
            <a:ext cx="9989976" cy="1331134"/>
          </a:xfrm>
          <a:prstGeom prst="rect">
            <a:avLst/>
          </a:prstGeom>
          <a:noFill/>
        </p:spPr>
        <p:txBody>
          <a:bodyPr wrap="square">
            <a:spAutoFit/>
          </a:bodyPr>
          <a:lstStyle/>
          <a:p>
            <a:pPr algn="l"/>
            <a:r>
              <a:rPr lang="ja-JP" altLang="en-US" sz="1400" u="sng" dirty="0">
                <a:solidFill>
                  <a:srgbClr val="002060"/>
                </a:solidFill>
                <a:latin typeface="YuGothic"/>
              </a:rPr>
              <a:t>③日程と定員</a:t>
            </a:r>
            <a:r>
              <a:rPr lang="ja-JP" altLang="en-US" sz="1400" b="0" i="0" dirty="0">
                <a:solidFill>
                  <a:srgbClr val="222222"/>
                </a:solidFill>
                <a:effectLst/>
                <a:latin typeface="YuGothic"/>
              </a:rPr>
              <a:t>：冬休み期間の</a:t>
            </a:r>
            <a:r>
              <a:rPr lang="en-US" altLang="ja-JP" sz="1400" b="0" i="0" dirty="0">
                <a:solidFill>
                  <a:srgbClr val="222222"/>
                </a:solidFill>
                <a:effectLst/>
                <a:latin typeface="YuGothic"/>
              </a:rPr>
              <a:t>7</a:t>
            </a:r>
            <a:r>
              <a:rPr lang="ja-JP" altLang="en-US" sz="1400" b="0" i="0" dirty="0">
                <a:solidFill>
                  <a:srgbClr val="222222"/>
                </a:solidFill>
                <a:effectLst/>
                <a:latin typeface="YuGothic"/>
              </a:rPr>
              <a:t>日間</a:t>
            </a:r>
            <a:r>
              <a:rPr lang="ja-JP" altLang="en-US" sz="1050" b="0" i="0" dirty="0">
                <a:solidFill>
                  <a:srgbClr val="222222"/>
                </a:solidFill>
                <a:effectLst/>
                <a:latin typeface="YuGothic"/>
              </a:rPr>
              <a:t>（</a:t>
            </a:r>
            <a:r>
              <a:rPr lang="en-US" altLang="ja-JP" sz="1050" b="0" i="0" dirty="0">
                <a:solidFill>
                  <a:srgbClr val="FF0000"/>
                </a:solidFill>
                <a:effectLst/>
                <a:latin typeface="YuGothic"/>
              </a:rPr>
              <a:t>※</a:t>
            </a:r>
            <a:r>
              <a:rPr lang="ja-JP" altLang="en-US" sz="1050" b="0" i="0" dirty="0">
                <a:solidFill>
                  <a:srgbClr val="FF0000"/>
                </a:solidFill>
                <a:effectLst/>
                <a:latin typeface="YuGothic"/>
              </a:rPr>
              <a:t>各講座、先着</a:t>
            </a:r>
            <a:r>
              <a:rPr lang="en-US" altLang="ja-JP" sz="1050" b="0" i="0" dirty="0">
                <a:solidFill>
                  <a:srgbClr val="FF0000"/>
                </a:solidFill>
                <a:effectLst/>
                <a:latin typeface="YuGothic"/>
              </a:rPr>
              <a:t>5</a:t>
            </a:r>
            <a:r>
              <a:rPr lang="ja-JP" altLang="en-US" sz="1050" b="0" i="0" dirty="0">
                <a:solidFill>
                  <a:srgbClr val="FF0000"/>
                </a:solidFill>
                <a:effectLst/>
                <a:latin typeface="YuGothic"/>
              </a:rPr>
              <a:t>名様</a:t>
            </a:r>
            <a:r>
              <a:rPr lang="ja-JP" altLang="en-US" sz="1050" b="0" i="0" dirty="0">
                <a:solidFill>
                  <a:srgbClr val="222222"/>
                </a:solidFill>
                <a:effectLst/>
                <a:latin typeface="YuGothic"/>
              </a:rPr>
              <a:t>（開講最低人数</a:t>
            </a:r>
            <a:r>
              <a:rPr lang="en-US" altLang="ja-JP" sz="1050" b="0" i="0" dirty="0">
                <a:solidFill>
                  <a:srgbClr val="222222"/>
                </a:solidFill>
                <a:effectLst/>
                <a:latin typeface="YuGothic"/>
              </a:rPr>
              <a:t>3</a:t>
            </a:r>
            <a:r>
              <a:rPr lang="ja-JP" altLang="en-US" sz="1050" b="0" i="0" dirty="0">
                <a:solidFill>
                  <a:srgbClr val="222222"/>
                </a:solidFill>
                <a:effectLst/>
                <a:latin typeface="YuGothic"/>
              </a:rPr>
              <a:t>名）。本セミナー出席者優先でのご案内になりますが、</a:t>
            </a:r>
            <a:r>
              <a:rPr lang="en-US" altLang="ja-JP" sz="1050" b="0" i="0" dirty="0">
                <a:solidFill>
                  <a:srgbClr val="222222"/>
                </a:solidFill>
                <a:effectLst/>
                <a:latin typeface="YuGothic"/>
              </a:rPr>
              <a:t>11/15</a:t>
            </a:r>
            <a:r>
              <a:rPr lang="ja-JP" altLang="en-US" sz="1050" b="0" i="0" dirty="0">
                <a:solidFill>
                  <a:srgbClr val="222222"/>
                </a:solidFill>
                <a:effectLst/>
                <a:latin typeface="YuGothic"/>
              </a:rPr>
              <a:t>から一般募集</a:t>
            </a:r>
            <a:endParaRPr lang="en-US" altLang="ja-JP" sz="1050" b="0" i="0" dirty="0">
              <a:solidFill>
                <a:srgbClr val="222222"/>
              </a:solidFill>
              <a:effectLst/>
              <a:latin typeface="YuGothic"/>
            </a:endParaRPr>
          </a:p>
          <a:p>
            <a:pPr algn="l"/>
            <a:r>
              <a:rPr lang="ja-JP" altLang="en-US" sz="1050" dirty="0">
                <a:solidFill>
                  <a:srgbClr val="222222"/>
                </a:solidFill>
                <a:latin typeface="YuGothic"/>
              </a:rPr>
              <a:t>　　　　　　　　　　　　　　　　　　　　　　　</a:t>
            </a:r>
            <a:r>
              <a:rPr lang="ja-JP" altLang="en-US" sz="1050" b="0" i="0" dirty="0">
                <a:solidFill>
                  <a:srgbClr val="222222"/>
                </a:solidFill>
                <a:effectLst/>
                <a:latin typeface="YuGothic"/>
              </a:rPr>
              <a:t>開始となります。なお、最低人数に達しない場合は見送ることがございますので、予めご容赦ください）</a:t>
            </a:r>
            <a:endParaRPr lang="en-US" altLang="ja-JP" sz="1050" b="0" i="0" dirty="0">
              <a:solidFill>
                <a:srgbClr val="222222"/>
              </a:solidFill>
              <a:effectLst/>
              <a:latin typeface="YuGothic"/>
            </a:endParaRPr>
          </a:p>
          <a:p>
            <a:pPr algn="l"/>
            <a:r>
              <a:rPr lang="ja-JP" altLang="en-US" sz="1400" dirty="0">
                <a:solidFill>
                  <a:srgbClr val="222222"/>
                </a:solidFill>
                <a:latin typeface="YuGothic"/>
              </a:rPr>
              <a:t>　　　　</a:t>
            </a:r>
            <a:r>
              <a:rPr lang="en-US" altLang="ja-JP" sz="1400" dirty="0">
                <a:solidFill>
                  <a:srgbClr val="222222"/>
                </a:solidFill>
                <a:latin typeface="YuGothic"/>
              </a:rPr>
              <a:t>【</a:t>
            </a:r>
            <a:r>
              <a:rPr lang="ja-JP" altLang="en-US" sz="1400" dirty="0">
                <a:solidFill>
                  <a:srgbClr val="222222"/>
                </a:solidFill>
                <a:latin typeface="YuGothic"/>
              </a:rPr>
              <a:t>準</a:t>
            </a:r>
            <a:r>
              <a:rPr lang="en-US" altLang="ja-JP" sz="1400" dirty="0">
                <a:solidFill>
                  <a:srgbClr val="222222"/>
                </a:solidFill>
                <a:latin typeface="YuGothic"/>
              </a:rPr>
              <a:t>2</a:t>
            </a:r>
            <a:r>
              <a:rPr lang="ja-JP" altLang="en-US" sz="1400" dirty="0">
                <a:solidFill>
                  <a:srgbClr val="222222"/>
                </a:solidFill>
                <a:latin typeface="YuGothic"/>
              </a:rPr>
              <a:t>級</a:t>
            </a:r>
            <a:r>
              <a:rPr lang="en-US" altLang="ja-JP" sz="1400" dirty="0">
                <a:solidFill>
                  <a:srgbClr val="222222"/>
                </a:solidFill>
                <a:latin typeface="YuGothic"/>
              </a:rPr>
              <a:t>】</a:t>
            </a:r>
          </a:p>
          <a:p>
            <a:pPr algn="l"/>
            <a:r>
              <a:rPr lang="ja-JP" altLang="en-US" sz="1400" b="0" i="0" dirty="0">
                <a:solidFill>
                  <a:srgbClr val="222222"/>
                </a:solidFill>
                <a:effectLst/>
                <a:latin typeface="YuGothic"/>
              </a:rPr>
              <a:t>　　　　　・</a:t>
            </a:r>
            <a:r>
              <a:rPr lang="en-US" altLang="ja-JP" sz="1400" b="1" i="0" dirty="0">
                <a:solidFill>
                  <a:srgbClr val="FF0000"/>
                </a:solidFill>
                <a:effectLst/>
                <a:latin typeface="YuGothic"/>
              </a:rPr>
              <a:t>12/25</a:t>
            </a:r>
            <a:r>
              <a:rPr lang="ja-JP" altLang="en-US" sz="1400" b="1" i="0" dirty="0">
                <a:solidFill>
                  <a:srgbClr val="FF0000"/>
                </a:solidFill>
                <a:effectLst/>
                <a:latin typeface="YuGothic"/>
              </a:rPr>
              <a:t>（月）～</a:t>
            </a:r>
            <a:r>
              <a:rPr lang="en-US" altLang="ja-JP" sz="1400" b="1" i="0" dirty="0">
                <a:solidFill>
                  <a:srgbClr val="FF0000"/>
                </a:solidFill>
                <a:effectLst/>
                <a:latin typeface="YuGothic"/>
              </a:rPr>
              <a:t>12/28</a:t>
            </a:r>
            <a:r>
              <a:rPr lang="ja-JP" altLang="en-US" sz="1400" b="1" i="0" dirty="0">
                <a:solidFill>
                  <a:srgbClr val="FF0000"/>
                </a:solidFill>
                <a:effectLst/>
                <a:latin typeface="YuGothic"/>
              </a:rPr>
              <a:t>（木）</a:t>
            </a:r>
            <a:r>
              <a:rPr lang="ja-JP" altLang="en-US" sz="1400" b="0" i="0" dirty="0">
                <a:solidFill>
                  <a:srgbClr val="222222"/>
                </a:solidFill>
                <a:effectLst/>
                <a:latin typeface="YuGothic"/>
              </a:rPr>
              <a:t>の</a:t>
            </a:r>
            <a:r>
              <a:rPr lang="en-US" altLang="ja-JP" sz="1400" b="0" i="0" dirty="0">
                <a:solidFill>
                  <a:srgbClr val="222222"/>
                </a:solidFill>
                <a:effectLst/>
                <a:latin typeface="YuGothic"/>
              </a:rPr>
              <a:t>4</a:t>
            </a:r>
            <a:r>
              <a:rPr lang="ja-JP" altLang="en-US" sz="1400" b="0" i="0" dirty="0">
                <a:solidFill>
                  <a:srgbClr val="222222"/>
                </a:solidFill>
                <a:effectLst/>
                <a:latin typeface="YuGothic"/>
              </a:rPr>
              <a:t>日間 </a:t>
            </a:r>
            <a:r>
              <a:rPr lang="en-US" altLang="ja-JP" sz="1400" b="1" i="0" dirty="0">
                <a:effectLst/>
                <a:latin typeface="YuGothic"/>
              </a:rPr>
              <a:t>+</a:t>
            </a:r>
            <a:r>
              <a:rPr lang="ja-JP" altLang="en-US" sz="1400" b="1" i="0" dirty="0">
                <a:solidFill>
                  <a:srgbClr val="FF0000"/>
                </a:solidFill>
                <a:effectLst/>
                <a:latin typeface="YuGothic"/>
              </a:rPr>
              <a:t> </a:t>
            </a:r>
            <a:r>
              <a:rPr lang="en-US" altLang="ja-JP" sz="1400" b="1" i="0" dirty="0">
                <a:solidFill>
                  <a:srgbClr val="FF0000"/>
                </a:solidFill>
                <a:effectLst/>
                <a:latin typeface="YuGothic"/>
              </a:rPr>
              <a:t>1/4</a:t>
            </a:r>
            <a:r>
              <a:rPr lang="ja-JP" altLang="en-US" sz="1400" b="1" i="0" dirty="0">
                <a:solidFill>
                  <a:srgbClr val="FF0000"/>
                </a:solidFill>
                <a:effectLst/>
                <a:latin typeface="YuGothic"/>
              </a:rPr>
              <a:t>（月）～</a:t>
            </a:r>
            <a:r>
              <a:rPr lang="en-US" altLang="ja-JP" sz="1400" b="1" i="0" dirty="0">
                <a:solidFill>
                  <a:srgbClr val="FF0000"/>
                </a:solidFill>
                <a:effectLst/>
                <a:latin typeface="YuGothic"/>
              </a:rPr>
              <a:t>1/6</a:t>
            </a:r>
            <a:r>
              <a:rPr lang="ja-JP" altLang="en-US" sz="1400" b="1" i="0" dirty="0">
                <a:solidFill>
                  <a:srgbClr val="FF0000"/>
                </a:solidFill>
                <a:effectLst/>
                <a:latin typeface="YuGothic"/>
              </a:rPr>
              <a:t>（土）</a:t>
            </a:r>
            <a:r>
              <a:rPr lang="ja-JP" altLang="en-US" sz="1400" b="0" i="0" dirty="0">
                <a:solidFill>
                  <a:srgbClr val="222222"/>
                </a:solidFill>
                <a:effectLst/>
                <a:latin typeface="YuGothic"/>
              </a:rPr>
              <a:t>の</a:t>
            </a:r>
            <a:r>
              <a:rPr lang="en-US" altLang="ja-JP" sz="1400" b="0" i="0" dirty="0">
                <a:solidFill>
                  <a:srgbClr val="222222"/>
                </a:solidFill>
                <a:effectLst/>
                <a:latin typeface="YuGothic"/>
              </a:rPr>
              <a:t>3</a:t>
            </a:r>
            <a:r>
              <a:rPr lang="ja-JP" altLang="en-US" sz="1400" b="0" i="0" dirty="0">
                <a:solidFill>
                  <a:srgbClr val="222222"/>
                </a:solidFill>
                <a:effectLst/>
                <a:latin typeface="YuGothic"/>
              </a:rPr>
              <a:t>日間／</a:t>
            </a:r>
            <a:r>
              <a:rPr lang="en-US" altLang="ja-JP" sz="1400" b="1" i="0" dirty="0">
                <a:solidFill>
                  <a:srgbClr val="FF0000"/>
                </a:solidFill>
                <a:effectLst/>
                <a:latin typeface="YuGothic"/>
              </a:rPr>
              <a:t>10</a:t>
            </a:r>
            <a:r>
              <a:rPr lang="ja-JP" altLang="en-US" sz="1400" b="1" i="0" dirty="0">
                <a:solidFill>
                  <a:srgbClr val="FF0000"/>
                </a:solidFill>
                <a:effectLst/>
                <a:latin typeface="YuGothic"/>
              </a:rPr>
              <a:t>：</a:t>
            </a:r>
            <a:r>
              <a:rPr lang="en-US" altLang="ja-JP" sz="1400" b="1" i="0" dirty="0">
                <a:solidFill>
                  <a:srgbClr val="FF0000"/>
                </a:solidFill>
                <a:effectLst/>
                <a:latin typeface="YuGothic"/>
              </a:rPr>
              <a:t>00</a:t>
            </a:r>
            <a:r>
              <a:rPr lang="ja-JP" altLang="en-US" sz="1400" b="1" i="0" dirty="0">
                <a:solidFill>
                  <a:srgbClr val="FF0000"/>
                </a:solidFill>
                <a:effectLst/>
                <a:latin typeface="YuGothic"/>
              </a:rPr>
              <a:t>～</a:t>
            </a:r>
            <a:r>
              <a:rPr lang="en-US" altLang="ja-JP" sz="1400" b="1" i="0" dirty="0">
                <a:solidFill>
                  <a:srgbClr val="FF0000"/>
                </a:solidFill>
                <a:effectLst/>
                <a:latin typeface="YuGothic"/>
              </a:rPr>
              <a:t>12</a:t>
            </a:r>
            <a:r>
              <a:rPr lang="ja-JP" altLang="en-US" sz="1400" b="1" i="0" dirty="0">
                <a:solidFill>
                  <a:srgbClr val="FF0000"/>
                </a:solidFill>
                <a:effectLst/>
                <a:latin typeface="YuGothic"/>
              </a:rPr>
              <a:t>：</a:t>
            </a:r>
            <a:r>
              <a:rPr lang="en-US" altLang="ja-JP" sz="1400" b="1" i="0" dirty="0">
                <a:solidFill>
                  <a:srgbClr val="FF0000"/>
                </a:solidFill>
                <a:effectLst/>
                <a:latin typeface="YuGothic"/>
              </a:rPr>
              <a:t>00</a:t>
            </a:r>
            <a:r>
              <a:rPr lang="ja-JP" altLang="en-US" sz="1400" b="0" i="0" dirty="0">
                <a:solidFill>
                  <a:srgbClr val="222222"/>
                </a:solidFill>
                <a:effectLst/>
                <a:latin typeface="YuGothic"/>
              </a:rPr>
              <a:t>（途中休憩あり）</a:t>
            </a:r>
            <a:endParaRPr lang="en-US" altLang="ja-JP" sz="1400" b="0" i="0" dirty="0">
              <a:solidFill>
                <a:srgbClr val="222222"/>
              </a:solidFill>
              <a:effectLst/>
              <a:latin typeface="YuGothic"/>
            </a:endParaRPr>
          </a:p>
          <a:p>
            <a:pPr algn="l"/>
            <a:r>
              <a:rPr lang="ja-JP" altLang="en-US" sz="1400" dirty="0">
                <a:solidFill>
                  <a:srgbClr val="222222"/>
                </a:solidFill>
                <a:latin typeface="YuGothic"/>
              </a:rPr>
              <a:t>　　　　</a:t>
            </a:r>
            <a:r>
              <a:rPr lang="en-US" altLang="ja-JP" sz="1400" dirty="0">
                <a:solidFill>
                  <a:srgbClr val="222222"/>
                </a:solidFill>
                <a:latin typeface="YuGothic"/>
              </a:rPr>
              <a:t>【2</a:t>
            </a:r>
            <a:r>
              <a:rPr lang="ja-JP" altLang="en-US" sz="1400" dirty="0">
                <a:solidFill>
                  <a:srgbClr val="222222"/>
                </a:solidFill>
                <a:latin typeface="YuGothic"/>
              </a:rPr>
              <a:t>級</a:t>
            </a:r>
            <a:r>
              <a:rPr lang="en-US" altLang="ja-JP" sz="1400" dirty="0">
                <a:solidFill>
                  <a:srgbClr val="222222"/>
                </a:solidFill>
                <a:latin typeface="YuGothic"/>
              </a:rPr>
              <a:t>】</a:t>
            </a:r>
          </a:p>
          <a:p>
            <a:pPr algn="l"/>
            <a:r>
              <a:rPr lang="ja-JP" altLang="en-US" sz="1400" b="0" i="0" dirty="0">
                <a:solidFill>
                  <a:srgbClr val="222222"/>
                </a:solidFill>
                <a:effectLst/>
                <a:latin typeface="YuGothic"/>
              </a:rPr>
              <a:t>　　　　　・</a:t>
            </a:r>
            <a:r>
              <a:rPr lang="en-US" altLang="ja-JP" sz="1400" b="1" i="0" dirty="0">
                <a:solidFill>
                  <a:srgbClr val="FF0000"/>
                </a:solidFill>
                <a:effectLst/>
                <a:latin typeface="YuGothic"/>
              </a:rPr>
              <a:t>12/25</a:t>
            </a:r>
            <a:r>
              <a:rPr lang="ja-JP" altLang="en-US" sz="1400" b="1" i="0" dirty="0">
                <a:solidFill>
                  <a:srgbClr val="FF0000"/>
                </a:solidFill>
                <a:effectLst/>
                <a:latin typeface="YuGothic"/>
              </a:rPr>
              <a:t>（月）～</a:t>
            </a:r>
            <a:r>
              <a:rPr lang="en-US" altLang="ja-JP" sz="1400" b="1" i="0" dirty="0">
                <a:solidFill>
                  <a:srgbClr val="FF0000"/>
                </a:solidFill>
                <a:effectLst/>
                <a:latin typeface="YuGothic"/>
              </a:rPr>
              <a:t>12/28</a:t>
            </a:r>
            <a:r>
              <a:rPr lang="ja-JP" altLang="en-US" sz="1400" b="1" i="0" dirty="0">
                <a:solidFill>
                  <a:srgbClr val="FF0000"/>
                </a:solidFill>
                <a:effectLst/>
                <a:latin typeface="YuGothic"/>
              </a:rPr>
              <a:t>（木）</a:t>
            </a:r>
            <a:r>
              <a:rPr lang="ja-JP" altLang="en-US" sz="1400" b="0" i="0" dirty="0">
                <a:solidFill>
                  <a:srgbClr val="222222"/>
                </a:solidFill>
                <a:effectLst/>
                <a:latin typeface="YuGothic"/>
              </a:rPr>
              <a:t>の</a:t>
            </a:r>
            <a:r>
              <a:rPr lang="en-US" altLang="ja-JP" sz="1400" b="0" i="0" dirty="0">
                <a:solidFill>
                  <a:srgbClr val="222222"/>
                </a:solidFill>
                <a:effectLst/>
                <a:latin typeface="YuGothic"/>
              </a:rPr>
              <a:t>4</a:t>
            </a:r>
            <a:r>
              <a:rPr lang="ja-JP" altLang="en-US" sz="1400" b="0" i="0" dirty="0">
                <a:solidFill>
                  <a:srgbClr val="222222"/>
                </a:solidFill>
                <a:effectLst/>
                <a:latin typeface="YuGothic"/>
              </a:rPr>
              <a:t>日間 </a:t>
            </a:r>
            <a:r>
              <a:rPr lang="en-US" altLang="ja-JP" sz="1400" b="1" i="0" dirty="0">
                <a:solidFill>
                  <a:srgbClr val="222222"/>
                </a:solidFill>
                <a:effectLst/>
                <a:latin typeface="YuGothic"/>
              </a:rPr>
              <a:t>+</a:t>
            </a:r>
            <a:r>
              <a:rPr lang="ja-JP" altLang="en-US" sz="1400" b="0" i="0" dirty="0">
                <a:solidFill>
                  <a:srgbClr val="222222"/>
                </a:solidFill>
                <a:effectLst/>
                <a:latin typeface="YuGothic"/>
              </a:rPr>
              <a:t> </a:t>
            </a:r>
            <a:r>
              <a:rPr lang="en-US" altLang="ja-JP" sz="1400" b="1" i="0" dirty="0">
                <a:solidFill>
                  <a:srgbClr val="FF0000"/>
                </a:solidFill>
                <a:effectLst/>
                <a:latin typeface="YuGothic"/>
              </a:rPr>
              <a:t>1/4</a:t>
            </a:r>
            <a:r>
              <a:rPr lang="ja-JP" altLang="en-US" sz="1400" b="1" i="0" dirty="0">
                <a:solidFill>
                  <a:srgbClr val="FF0000"/>
                </a:solidFill>
                <a:effectLst/>
                <a:latin typeface="YuGothic"/>
              </a:rPr>
              <a:t>（月）～</a:t>
            </a:r>
            <a:r>
              <a:rPr lang="en-US" altLang="ja-JP" sz="1400" b="1" i="0" dirty="0">
                <a:solidFill>
                  <a:srgbClr val="FF0000"/>
                </a:solidFill>
                <a:effectLst/>
                <a:latin typeface="YuGothic"/>
              </a:rPr>
              <a:t>1/6</a:t>
            </a:r>
            <a:r>
              <a:rPr lang="ja-JP" altLang="en-US" sz="1400" b="1" i="0" dirty="0">
                <a:solidFill>
                  <a:srgbClr val="FF0000"/>
                </a:solidFill>
                <a:effectLst/>
                <a:latin typeface="YuGothic"/>
              </a:rPr>
              <a:t>（土）</a:t>
            </a:r>
            <a:r>
              <a:rPr lang="ja-JP" altLang="en-US" sz="1400" b="0" i="0" dirty="0">
                <a:solidFill>
                  <a:srgbClr val="222222"/>
                </a:solidFill>
                <a:effectLst/>
                <a:latin typeface="YuGothic"/>
              </a:rPr>
              <a:t>の</a:t>
            </a:r>
            <a:r>
              <a:rPr lang="en-US" altLang="ja-JP" sz="1400" b="0" i="0" dirty="0">
                <a:solidFill>
                  <a:srgbClr val="222222"/>
                </a:solidFill>
                <a:effectLst/>
                <a:latin typeface="YuGothic"/>
              </a:rPr>
              <a:t>3</a:t>
            </a:r>
            <a:r>
              <a:rPr lang="ja-JP" altLang="en-US" sz="1400" b="0" i="0" dirty="0">
                <a:solidFill>
                  <a:srgbClr val="222222"/>
                </a:solidFill>
                <a:effectLst/>
                <a:latin typeface="YuGothic"/>
              </a:rPr>
              <a:t>日間／</a:t>
            </a:r>
            <a:r>
              <a:rPr lang="en-US" altLang="ja-JP" sz="1400" b="1" i="0" dirty="0">
                <a:solidFill>
                  <a:srgbClr val="FF0000"/>
                </a:solidFill>
                <a:effectLst/>
                <a:latin typeface="YuGothic"/>
              </a:rPr>
              <a:t>13</a:t>
            </a:r>
            <a:r>
              <a:rPr lang="ja-JP" altLang="en-US" sz="1400" b="1" i="0" dirty="0">
                <a:solidFill>
                  <a:srgbClr val="FF0000"/>
                </a:solidFill>
                <a:effectLst/>
                <a:latin typeface="YuGothic"/>
              </a:rPr>
              <a:t>：</a:t>
            </a:r>
            <a:r>
              <a:rPr lang="en-US" altLang="ja-JP" sz="1400" b="1" i="0" dirty="0">
                <a:solidFill>
                  <a:srgbClr val="FF0000"/>
                </a:solidFill>
                <a:effectLst/>
                <a:latin typeface="YuGothic"/>
              </a:rPr>
              <a:t>00</a:t>
            </a:r>
            <a:r>
              <a:rPr lang="ja-JP" altLang="en-US" sz="1400" b="1" i="0" dirty="0">
                <a:solidFill>
                  <a:srgbClr val="FF0000"/>
                </a:solidFill>
                <a:effectLst/>
                <a:latin typeface="YuGothic"/>
              </a:rPr>
              <a:t>～</a:t>
            </a:r>
            <a:r>
              <a:rPr lang="en-US" altLang="ja-JP" sz="1400" b="1" i="0" dirty="0">
                <a:solidFill>
                  <a:srgbClr val="FF0000"/>
                </a:solidFill>
                <a:effectLst/>
                <a:latin typeface="YuGothic"/>
              </a:rPr>
              <a:t>15</a:t>
            </a:r>
            <a:r>
              <a:rPr lang="ja-JP" altLang="en-US" sz="1400" b="1" i="0" dirty="0">
                <a:solidFill>
                  <a:srgbClr val="FF0000"/>
                </a:solidFill>
                <a:effectLst/>
                <a:latin typeface="YuGothic"/>
              </a:rPr>
              <a:t>：</a:t>
            </a:r>
            <a:r>
              <a:rPr lang="en-US" altLang="ja-JP" sz="1400" b="1" i="0" dirty="0">
                <a:solidFill>
                  <a:srgbClr val="FF0000"/>
                </a:solidFill>
                <a:effectLst/>
                <a:latin typeface="YuGothic"/>
              </a:rPr>
              <a:t>00</a:t>
            </a:r>
            <a:r>
              <a:rPr lang="ja-JP" altLang="en-US" sz="1400" b="0" i="0" dirty="0">
                <a:solidFill>
                  <a:srgbClr val="222222"/>
                </a:solidFill>
                <a:effectLst/>
                <a:latin typeface="YuGothic"/>
              </a:rPr>
              <a:t>（途中休憩あり）</a:t>
            </a:r>
          </a:p>
        </p:txBody>
      </p:sp>
      <p:sp>
        <p:nvSpPr>
          <p:cNvPr id="6" name="テキスト ボックス 5">
            <a:extLst>
              <a:ext uri="{FF2B5EF4-FFF2-40B4-BE49-F238E27FC236}">
                <a16:creationId xmlns:a16="http://schemas.microsoft.com/office/drawing/2014/main" id="{1ED4C779-7557-5AB8-BC84-EE49A87A270A}"/>
              </a:ext>
            </a:extLst>
          </p:cNvPr>
          <p:cNvSpPr txBox="1"/>
          <p:nvPr/>
        </p:nvSpPr>
        <p:spPr>
          <a:xfrm>
            <a:off x="684243" y="5856889"/>
            <a:ext cx="10269896" cy="523220"/>
          </a:xfrm>
          <a:prstGeom prst="rect">
            <a:avLst/>
          </a:prstGeom>
          <a:noFill/>
        </p:spPr>
        <p:txBody>
          <a:bodyPr wrap="square">
            <a:spAutoFit/>
          </a:bodyPr>
          <a:lstStyle/>
          <a:p>
            <a:pPr algn="l"/>
            <a:r>
              <a:rPr lang="ja-JP" altLang="en-US" sz="1400" u="sng" dirty="0">
                <a:solidFill>
                  <a:srgbClr val="002060"/>
                </a:solidFill>
                <a:latin typeface="YuGothic"/>
              </a:rPr>
              <a:t>④</a:t>
            </a:r>
            <a:r>
              <a:rPr lang="ja-JP" altLang="en-US" sz="1400" b="0" i="0" u="sng" dirty="0">
                <a:solidFill>
                  <a:srgbClr val="002060"/>
                </a:solidFill>
                <a:effectLst/>
                <a:latin typeface="YuGothic"/>
              </a:rPr>
              <a:t>受講料：</a:t>
            </a:r>
            <a:r>
              <a:rPr lang="en-US" altLang="ja-JP" sz="1400" b="0" i="0" dirty="0">
                <a:solidFill>
                  <a:srgbClr val="222222"/>
                </a:solidFill>
                <a:effectLst/>
                <a:latin typeface="YuGothic"/>
              </a:rPr>
              <a:t>【</a:t>
            </a:r>
            <a:r>
              <a:rPr lang="ja-JP" altLang="en-US" sz="1400" b="0" i="0" dirty="0">
                <a:solidFill>
                  <a:srgbClr val="222222"/>
                </a:solidFill>
                <a:effectLst/>
                <a:latin typeface="YuGothic"/>
              </a:rPr>
              <a:t>準</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a:t>
            </a:r>
            <a:r>
              <a:rPr lang="en-US" altLang="ja-JP" sz="1400" b="0" i="0" dirty="0">
                <a:solidFill>
                  <a:srgbClr val="222222"/>
                </a:solidFill>
                <a:effectLst/>
                <a:latin typeface="YuGothic"/>
              </a:rPr>
              <a:t>】</a:t>
            </a:r>
            <a:r>
              <a:rPr lang="ja-JP" altLang="en-US" sz="1400" b="0" i="0" strike="dblStrike" dirty="0">
                <a:effectLst/>
                <a:latin typeface="YuGothic"/>
              </a:rPr>
              <a:t>￥</a:t>
            </a:r>
            <a:r>
              <a:rPr lang="en-US" altLang="ja-JP" sz="1400" b="0" i="0" strike="dblStrike" dirty="0">
                <a:effectLst/>
                <a:latin typeface="YuGothic"/>
              </a:rPr>
              <a:t>49,000</a:t>
            </a:r>
            <a:r>
              <a:rPr lang="ja-JP" altLang="en-US" sz="1400" b="0" i="0" strike="dblStrike" dirty="0">
                <a:effectLst/>
                <a:latin typeface="YuGothic"/>
              </a:rPr>
              <a:t>（税込￥</a:t>
            </a:r>
            <a:r>
              <a:rPr lang="en-US" altLang="ja-JP" sz="1400" strike="dblStrike" dirty="0">
                <a:latin typeface="YuGothic"/>
              </a:rPr>
              <a:t>53</a:t>
            </a:r>
            <a:r>
              <a:rPr lang="en-US" altLang="ja-JP" sz="1400" b="0" i="0" strike="dblStrike" dirty="0">
                <a:effectLst/>
                <a:latin typeface="YuGothic"/>
              </a:rPr>
              <a:t>,900</a:t>
            </a:r>
            <a:r>
              <a:rPr lang="ja-JP" altLang="en-US" sz="1400" b="0" i="0" strike="dblStrike" dirty="0">
                <a:effectLst/>
                <a:latin typeface="YuGothic"/>
              </a:rPr>
              <a:t>）</a:t>
            </a:r>
            <a:r>
              <a:rPr lang="ja-JP" altLang="en-US" sz="1400" strike="dblStrike" dirty="0">
                <a:latin typeface="YuGothic"/>
              </a:rPr>
              <a:t> </a:t>
            </a:r>
            <a:r>
              <a:rPr lang="ja-JP" altLang="en-US" sz="1400" b="0" i="0" dirty="0">
                <a:effectLst/>
                <a:latin typeface="YuGothic"/>
              </a:rPr>
              <a:t>→</a:t>
            </a:r>
            <a:r>
              <a:rPr lang="ja-JP" altLang="en-US" sz="1400" i="0" u="sng" dirty="0">
                <a:solidFill>
                  <a:srgbClr val="FF0000"/>
                </a:solidFill>
                <a:effectLst/>
                <a:latin typeface="YuGothic"/>
              </a:rPr>
              <a:t>税込み</a:t>
            </a:r>
            <a:r>
              <a:rPr lang="ja-JP" altLang="en-US" sz="1400" b="1" i="0" u="sng" dirty="0">
                <a:solidFill>
                  <a:srgbClr val="FF0000"/>
                </a:solidFill>
                <a:effectLst/>
                <a:latin typeface="YuGothic"/>
              </a:rPr>
              <a:t>￥</a:t>
            </a:r>
            <a:r>
              <a:rPr lang="en-US" altLang="ja-JP" sz="1400" b="1" i="0" u="sng" dirty="0">
                <a:solidFill>
                  <a:srgbClr val="FF0000"/>
                </a:solidFill>
                <a:effectLst/>
                <a:latin typeface="YuGothic"/>
              </a:rPr>
              <a:t>49,800</a:t>
            </a:r>
            <a:r>
              <a:rPr lang="ja-JP" altLang="en-US" sz="1050" i="0" dirty="0">
                <a:effectLst/>
                <a:latin typeface="YuGothic"/>
              </a:rPr>
              <a:t>（</a:t>
            </a:r>
            <a:r>
              <a:rPr lang="en-US" altLang="ja-JP" sz="1050" i="0" dirty="0">
                <a:effectLst/>
                <a:latin typeface="YuGothic"/>
              </a:rPr>
              <a:t>11/15</a:t>
            </a:r>
            <a:r>
              <a:rPr lang="ja-JP" altLang="en-US" sz="1050" i="0" dirty="0">
                <a:effectLst/>
                <a:latin typeface="YuGothic"/>
              </a:rPr>
              <a:t>までに申し込み限定。</a:t>
            </a:r>
            <a:r>
              <a:rPr lang="en-US" altLang="ja-JP" sz="1200" b="0" i="0" dirty="0">
                <a:solidFill>
                  <a:srgbClr val="222222"/>
                </a:solidFill>
                <a:effectLst/>
                <a:latin typeface="YuGothic"/>
              </a:rPr>
              <a:t>7</a:t>
            </a:r>
            <a:r>
              <a:rPr lang="ja-JP" altLang="en-US" sz="1200" b="0" i="0" dirty="0">
                <a:solidFill>
                  <a:srgbClr val="222222"/>
                </a:solidFill>
                <a:effectLst/>
                <a:latin typeface="YuGothic"/>
              </a:rPr>
              <a:t>日間</a:t>
            </a:r>
            <a:r>
              <a:rPr lang="en-US" altLang="ja-JP" sz="1200" b="0" i="0" dirty="0">
                <a:solidFill>
                  <a:srgbClr val="222222"/>
                </a:solidFill>
                <a:effectLst/>
                <a:latin typeface="YuGothic"/>
              </a:rPr>
              <a:t>×2</a:t>
            </a:r>
            <a:r>
              <a:rPr lang="ja-JP" altLang="en-US" sz="1200" b="0" i="0" dirty="0">
                <a:solidFill>
                  <a:srgbClr val="222222"/>
                </a:solidFill>
                <a:effectLst/>
                <a:latin typeface="YuGothic"/>
              </a:rPr>
              <a:t>時間＝</a:t>
            </a:r>
            <a:r>
              <a:rPr lang="en-US" altLang="ja-JP" sz="1200" b="0" i="0" dirty="0">
                <a:solidFill>
                  <a:srgbClr val="222222"/>
                </a:solidFill>
                <a:effectLst/>
                <a:latin typeface="YuGothic"/>
              </a:rPr>
              <a:t>14</a:t>
            </a:r>
            <a:r>
              <a:rPr lang="ja-JP" altLang="en-US" sz="1200" b="0" i="0" dirty="0">
                <a:solidFill>
                  <a:srgbClr val="222222"/>
                </a:solidFill>
                <a:effectLst/>
                <a:latin typeface="YuGothic"/>
              </a:rPr>
              <a:t>時間。教材費込）</a:t>
            </a:r>
            <a:endParaRPr lang="en-US" altLang="ja-JP" sz="1200" b="0" i="0" dirty="0">
              <a:solidFill>
                <a:srgbClr val="222222"/>
              </a:solidFill>
              <a:effectLst/>
              <a:latin typeface="YuGothic"/>
            </a:endParaRPr>
          </a:p>
          <a:p>
            <a:r>
              <a:rPr lang="ja-JP" altLang="en-US" sz="1400" dirty="0">
                <a:solidFill>
                  <a:srgbClr val="222222"/>
                </a:solidFill>
                <a:latin typeface="YuGothic"/>
              </a:rPr>
              <a:t>　　　　　</a:t>
            </a:r>
            <a:r>
              <a:rPr lang="en-US" altLang="ja-JP" sz="1400" dirty="0">
                <a:solidFill>
                  <a:srgbClr val="222222"/>
                </a:solidFill>
                <a:latin typeface="YuGothic"/>
              </a:rPr>
              <a:t>【</a:t>
            </a:r>
            <a:r>
              <a:rPr lang="en-US" altLang="ja-JP" sz="1400" b="0" i="0" dirty="0">
                <a:solidFill>
                  <a:srgbClr val="222222"/>
                </a:solidFill>
                <a:effectLst/>
                <a:latin typeface="YuGothic"/>
              </a:rPr>
              <a:t>2</a:t>
            </a:r>
            <a:r>
              <a:rPr lang="ja-JP" altLang="en-US" sz="1400" b="0" i="0" dirty="0">
                <a:solidFill>
                  <a:srgbClr val="222222"/>
                </a:solidFill>
                <a:effectLst/>
                <a:latin typeface="YuGothic"/>
              </a:rPr>
              <a:t>級</a:t>
            </a:r>
            <a:r>
              <a:rPr lang="en-US" altLang="ja-JP" sz="1400" dirty="0">
                <a:solidFill>
                  <a:srgbClr val="222222"/>
                </a:solidFill>
                <a:latin typeface="YuGothic"/>
              </a:rPr>
              <a:t>】</a:t>
            </a:r>
            <a:r>
              <a:rPr lang="ja-JP" altLang="en-US" sz="1400" dirty="0">
                <a:solidFill>
                  <a:srgbClr val="222222"/>
                </a:solidFill>
                <a:latin typeface="YuGothic"/>
              </a:rPr>
              <a:t>　</a:t>
            </a:r>
            <a:r>
              <a:rPr lang="ja-JP" altLang="en-US" sz="1400" b="0" i="0" strike="dblStrike" dirty="0">
                <a:effectLst/>
                <a:latin typeface="YuGothic"/>
              </a:rPr>
              <a:t>￥</a:t>
            </a:r>
            <a:r>
              <a:rPr lang="en-US" altLang="ja-JP" sz="1400" strike="dblStrike" dirty="0">
                <a:latin typeface="YuGothic"/>
              </a:rPr>
              <a:t>56</a:t>
            </a:r>
            <a:r>
              <a:rPr lang="en-US" altLang="ja-JP" sz="1400" b="0" i="0" strike="dblStrike" dirty="0">
                <a:effectLst/>
                <a:latin typeface="YuGothic"/>
              </a:rPr>
              <a:t>,000</a:t>
            </a:r>
            <a:r>
              <a:rPr lang="ja-JP" altLang="en-US" sz="1400" b="0" i="0" strike="dblStrike" dirty="0">
                <a:effectLst/>
                <a:latin typeface="YuGothic"/>
              </a:rPr>
              <a:t>（税込￥</a:t>
            </a:r>
            <a:r>
              <a:rPr lang="en-US" altLang="ja-JP" sz="1400" b="0" i="0" strike="dblStrike" dirty="0">
                <a:effectLst/>
                <a:latin typeface="YuGothic"/>
              </a:rPr>
              <a:t>61,600</a:t>
            </a:r>
            <a:r>
              <a:rPr lang="ja-JP" altLang="en-US" sz="1400" b="0" i="0" strike="dblStrike" dirty="0">
                <a:effectLst/>
                <a:latin typeface="YuGothic"/>
              </a:rPr>
              <a:t>）</a:t>
            </a:r>
            <a:r>
              <a:rPr lang="ja-JP" altLang="en-US" sz="1400" strike="dblStrike" dirty="0">
                <a:latin typeface="YuGothic"/>
              </a:rPr>
              <a:t> </a:t>
            </a:r>
            <a:r>
              <a:rPr lang="ja-JP" altLang="en-US" sz="1400" b="0" i="0" dirty="0">
                <a:effectLst/>
                <a:latin typeface="YuGothic"/>
              </a:rPr>
              <a:t>→</a:t>
            </a:r>
            <a:r>
              <a:rPr lang="ja-JP" altLang="en-US" sz="1400" i="0" u="sng" dirty="0">
                <a:solidFill>
                  <a:srgbClr val="FF0000"/>
                </a:solidFill>
                <a:effectLst/>
                <a:latin typeface="YuGothic"/>
              </a:rPr>
              <a:t>税込み</a:t>
            </a:r>
            <a:r>
              <a:rPr lang="ja-JP" altLang="en-US" sz="1400" b="1" i="0" u="sng" dirty="0">
                <a:solidFill>
                  <a:srgbClr val="FF0000"/>
                </a:solidFill>
                <a:effectLst/>
                <a:latin typeface="YuGothic"/>
              </a:rPr>
              <a:t>￥</a:t>
            </a:r>
            <a:r>
              <a:rPr lang="en-US" altLang="ja-JP" sz="1400" b="1" u="sng" dirty="0">
                <a:solidFill>
                  <a:srgbClr val="FF0000"/>
                </a:solidFill>
                <a:latin typeface="YuGothic"/>
              </a:rPr>
              <a:t>5</a:t>
            </a:r>
            <a:r>
              <a:rPr lang="en-US" altLang="ja-JP" sz="1400" b="1" i="0" u="sng" dirty="0">
                <a:solidFill>
                  <a:srgbClr val="FF0000"/>
                </a:solidFill>
                <a:effectLst/>
                <a:latin typeface="YuGothic"/>
              </a:rPr>
              <a:t>9,800</a:t>
            </a:r>
            <a:r>
              <a:rPr lang="ja-JP" altLang="en-US" sz="1050" i="0" dirty="0">
                <a:effectLst/>
                <a:latin typeface="YuGothic"/>
              </a:rPr>
              <a:t>（</a:t>
            </a:r>
            <a:r>
              <a:rPr lang="en-US" altLang="ja-JP" sz="1050" i="0" dirty="0">
                <a:effectLst/>
                <a:latin typeface="YuGothic"/>
              </a:rPr>
              <a:t>11/15</a:t>
            </a:r>
            <a:r>
              <a:rPr lang="ja-JP" altLang="en-US" sz="1050" i="0" dirty="0">
                <a:effectLst/>
                <a:latin typeface="YuGothic"/>
              </a:rPr>
              <a:t>までに申し込み限定。</a:t>
            </a:r>
            <a:r>
              <a:rPr lang="en-US" altLang="ja-JP" sz="1200" b="0" i="0" dirty="0">
                <a:solidFill>
                  <a:srgbClr val="222222"/>
                </a:solidFill>
                <a:effectLst/>
                <a:latin typeface="YuGothic"/>
              </a:rPr>
              <a:t>7</a:t>
            </a:r>
            <a:r>
              <a:rPr lang="ja-JP" altLang="en-US" sz="1200" b="0" i="0" dirty="0">
                <a:solidFill>
                  <a:srgbClr val="222222"/>
                </a:solidFill>
                <a:effectLst/>
                <a:latin typeface="YuGothic"/>
              </a:rPr>
              <a:t>日間</a:t>
            </a:r>
            <a:r>
              <a:rPr lang="en-US" altLang="ja-JP" sz="1200" b="0" i="0" dirty="0">
                <a:solidFill>
                  <a:srgbClr val="222222"/>
                </a:solidFill>
                <a:effectLst/>
                <a:latin typeface="YuGothic"/>
              </a:rPr>
              <a:t>×2</a:t>
            </a:r>
            <a:r>
              <a:rPr lang="ja-JP" altLang="en-US" sz="1200" b="0" i="0" dirty="0">
                <a:solidFill>
                  <a:srgbClr val="222222"/>
                </a:solidFill>
                <a:effectLst/>
                <a:latin typeface="YuGothic"/>
              </a:rPr>
              <a:t>時間＝</a:t>
            </a:r>
            <a:r>
              <a:rPr lang="en-US" altLang="ja-JP" sz="1200" b="0" i="0" dirty="0">
                <a:solidFill>
                  <a:srgbClr val="222222"/>
                </a:solidFill>
                <a:effectLst/>
                <a:latin typeface="YuGothic"/>
              </a:rPr>
              <a:t>14</a:t>
            </a:r>
            <a:r>
              <a:rPr lang="ja-JP" altLang="en-US" sz="1200" b="0" i="0" dirty="0">
                <a:solidFill>
                  <a:srgbClr val="222222"/>
                </a:solidFill>
                <a:effectLst/>
                <a:latin typeface="YuGothic"/>
              </a:rPr>
              <a:t>時間。教材費込）</a:t>
            </a:r>
            <a:endParaRPr lang="en-US" altLang="ja-JP" sz="1200" b="0" i="0" dirty="0">
              <a:solidFill>
                <a:srgbClr val="222222"/>
              </a:solidFill>
              <a:effectLst/>
              <a:latin typeface="YuGothic"/>
            </a:endParaRPr>
          </a:p>
        </p:txBody>
      </p:sp>
    </p:spTree>
    <p:extLst>
      <p:ext uri="{BB962C8B-B14F-4D97-AF65-F5344CB8AC3E}">
        <p14:creationId xmlns:p14="http://schemas.microsoft.com/office/powerpoint/2010/main" val="4233354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Thank You For Listening.</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ご清聴ありがとうございました</a:t>
            </a:r>
            <a:endParaRPr lang="en-US" altLang="ja-JP" sz="14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571037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1611757"/>
            <a:ext cx="9269341" cy="3634486"/>
          </a:xfrm>
        </p:spPr>
        <p:txBody>
          <a:bodyPr rtlCol="0">
            <a:normAutofit/>
          </a:bodyPr>
          <a:lstStyle/>
          <a:p>
            <a:pPr marL="0" indent="0" rtl="0">
              <a:buNone/>
            </a:pPr>
            <a:r>
              <a:rPr lang="ja-JP" altLang="en-US" sz="1800" dirty="0"/>
              <a:t>１．はじめに　　</a:t>
            </a:r>
            <a:r>
              <a:rPr lang="ja-JP" altLang="en-US" sz="1400" dirty="0"/>
              <a:t>～今回のあいつぐ変更点の概要～</a:t>
            </a:r>
            <a:endParaRPr lang="en-US" altLang="ja-JP" sz="1400" dirty="0"/>
          </a:p>
          <a:p>
            <a:pPr marL="0" indent="0" rtl="0">
              <a:buNone/>
            </a:pPr>
            <a:r>
              <a:rPr lang="ja-JP" altLang="en-US" sz="1800" dirty="0"/>
              <a:t>２．なぜいま変わるのか？　</a:t>
            </a:r>
            <a:r>
              <a:rPr lang="ja-JP" altLang="en-US" sz="1400" dirty="0"/>
              <a:t>～変更に至った時代的背景と、英検が抱えているジレンマ～</a:t>
            </a:r>
            <a:endParaRPr lang="en-US" altLang="ja-JP" sz="1400" dirty="0"/>
          </a:p>
          <a:p>
            <a:pPr marL="0" indent="0" rtl="0">
              <a:buNone/>
            </a:pPr>
            <a:r>
              <a:rPr lang="ja-JP" altLang="en-US" sz="1800" dirty="0"/>
              <a:t>３．どのように変わるのか？　</a:t>
            </a:r>
            <a:r>
              <a:rPr lang="ja-JP" altLang="en-US" sz="1400" dirty="0"/>
              <a:t>～具体的な変更内容のご説明～</a:t>
            </a:r>
            <a:endParaRPr lang="en-US" altLang="ja-JP" sz="1400" dirty="0"/>
          </a:p>
          <a:p>
            <a:pPr marL="0" indent="0" rtl="0">
              <a:buNone/>
            </a:pPr>
            <a:r>
              <a:rPr lang="ja-JP" altLang="en-US" sz="1800" dirty="0"/>
              <a:t>４．変わることによる影響と問題点は？　</a:t>
            </a:r>
            <a:r>
              <a:rPr lang="ja-JP" altLang="en-US" sz="1400" dirty="0"/>
              <a:t>～大学受験までの流れが全面見直しへ。これからの正しい逆算の仕方～</a:t>
            </a:r>
            <a:endParaRPr lang="en-US" altLang="ja-JP" sz="1400" dirty="0"/>
          </a:p>
          <a:p>
            <a:pPr marL="0" indent="0" rtl="0">
              <a:buNone/>
            </a:pPr>
            <a:r>
              <a:rPr lang="ja-JP" altLang="en-US" sz="1800" dirty="0"/>
              <a:t>５．私たちはどうすればよいのか？　</a:t>
            </a:r>
            <a:r>
              <a:rPr lang="ja-JP" altLang="en-US" sz="1400" dirty="0"/>
              <a:t>～正しい学習法への回帰か、一気呵成の対策が成功の道～</a:t>
            </a:r>
            <a:endParaRPr lang="en-US" altLang="ja-JP" sz="1400" dirty="0"/>
          </a:p>
          <a:p>
            <a:pPr marL="0" indent="0" rtl="0">
              <a:buNone/>
            </a:pPr>
            <a:r>
              <a:rPr lang="ja-JP" altLang="en-US" sz="1800" dirty="0"/>
              <a:t>６．質疑応答</a:t>
            </a:r>
            <a:endParaRPr lang="en-US" altLang="ja-JP" sz="18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533053"/>
            <a:ext cx="11260667" cy="859279"/>
          </a:xfrm>
          <a:prstGeom prst="rect">
            <a:avLst/>
          </a:prstGeom>
        </p:spPr>
      </p:pic>
    </p:spTree>
    <p:extLst>
      <p:ext uri="{BB962C8B-B14F-4D97-AF65-F5344CB8AC3E}">
        <p14:creationId xmlns:p14="http://schemas.microsoft.com/office/powerpoint/2010/main" val="1675150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１．はじめに　</a:t>
            </a:r>
            <a:r>
              <a:rPr lang="ja-JP" altLang="en-US" sz="1400" dirty="0"/>
              <a:t>～今回のあいつぐ変更点の概要～</a:t>
            </a:r>
            <a:endParaRPr lang="en-US" altLang="ja-JP" sz="14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1342586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C4472FC-9EB6-2A98-BE94-63CF2558151A}"/>
              </a:ext>
            </a:extLst>
          </p:cNvPr>
          <p:cNvSpPr>
            <a:spLocks noGrp="1"/>
          </p:cNvSpPr>
          <p:nvPr>
            <p:ph idx="1"/>
          </p:nvPr>
        </p:nvSpPr>
        <p:spPr>
          <a:xfrm>
            <a:off x="581192" y="1250303"/>
            <a:ext cx="11029615" cy="4883668"/>
          </a:xfrm>
        </p:spPr>
        <p:txBody>
          <a:bodyPr/>
          <a:lstStyle/>
          <a:p>
            <a:pPr>
              <a:lnSpc>
                <a:spcPts val="2000"/>
              </a:lnSpc>
            </a:pPr>
            <a:r>
              <a:rPr lang="en-US" altLang="ja-JP" sz="2800" b="1" dirty="0"/>
              <a:t>AI</a:t>
            </a:r>
            <a:r>
              <a:rPr lang="ja-JP" altLang="en-US" sz="2800" b="1" dirty="0"/>
              <a:t>による制作業務や一部評価・採点領域での活用の決定</a:t>
            </a:r>
            <a:endParaRPr lang="en-US" altLang="ja-JP" sz="2800" b="1" dirty="0"/>
          </a:p>
          <a:p>
            <a:pPr marL="0" indent="0">
              <a:lnSpc>
                <a:spcPts val="2000"/>
              </a:lnSpc>
              <a:buNone/>
            </a:pPr>
            <a:r>
              <a:rPr lang="ja-JP" altLang="en-US" sz="2400" dirty="0"/>
              <a:t>　</a:t>
            </a:r>
            <a:r>
              <a:rPr lang="ja-JP" altLang="en-US" dirty="0"/>
              <a:t>（</a:t>
            </a:r>
            <a:r>
              <a:rPr lang="en-US" altLang="ja-JP" dirty="0"/>
              <a:t>2023</a:t>
            </a:r>
            <a:r>
              <a:rPr lang="ja-JP" altLang="en-US" dirty="0"/>
              <a:t>年</a:t>
            </a:r>
            <a:r>
              <a:rPr lang="en-US" altLang="ja-JP" dirty="0"/>
              <a:t>10</a:t>
            </a:r>
            <a:r>
              <a:rPr lang="ja-JP" altLang="en-US" dirty="0"/>
              <a:t>月より開始済み）</a:t>
            </a:r>
            <a:endParaRPr lang="en-US" altLang="ja-JP" dirty="0"/>
          </a:p>
          <a:p>
            <a:pPr marL="0" indent="0">
              <a:lnSpc>
                <a:spcPts val="2000"/>
              </a:lnSpc>
              <a:buNone/>
            </a:pPr>
            <a:endParaRPr lang="en-US" altLang="ja-JP" dirty="0"/>
          </a:p>
          <a:p>
            <a:pPr marL="0" indent="0">
              <a:lnSpc>
                <a:spcPts val="2000"/>
              </a:lnSpc>
              <a:buNone/>
            </a:pPr>
            <a:endParaRPr lang="en-US" altLang="ja-JP" dirty="0"/>
          </a:p>
          <a:p>
            <a:pPr>
              <a:lnSpc>
                <a:spcPts val="2000"/>
              </a:lnSpc>
            </a:pPr>
            <a:r>
              <a:rPr kumimoji="1" lang="ja-JP" altLang="en-US" sz="2800" b="1" dirty="0">
                <a:solidFill>
                  <a:srgbClr val="FF0000"/>
                </a:solidFill>
              </a:rPr>
              <a:t>問題形式の一部リニューアル</a:t>
            </a:r>
            <a:endParaRPr kumimoji="1" lang="en-US" altLang="ja-JP" sz="2800" b="1" dirty="0">
              <a:solidFill>
                <a:srgbClr val="FF0000"/>
              </a:solidFill>
            </a:endParaRPr>
          </a:p>
          <a:p>
            <a:pPr marL="0" indent="0">
              <a:lnSpc>
                <a:spcPts val="2000"/>
              </a:lnSpc>
              <a:buNone/>
            </a:pPr>
            <a:r>
              <a:rPr lang="en-US" altLang="ja-JP" sz="2400" dirty="0"/>
              <a:t> </a:t>
            </a:r>
            <a:r>
              <a:rPr kumimoji="1" lang="ja-JP" altLang="en-US" dirty="0"/>
              <a:t>（</a:t>
            </a:r>
            <a:r>
              <a:rPr kumimoji="1" lang="en-US" altLang="ja-JP" dirty="0"/>
              <a:t>2024</a:t>
            </a:r>
            <a:r>
              <a:rPr kumimoji="1" lang="ja-JP" altLang="en-US" dirty="0"/>
              <a:t>年度第</a:t>
            </a:r>
            <a:r>
              <a:rPr kumimoji="1" lang="en-US" altLang="ja-JP" dirty="0"/>
              <a:t>1</a:t>
            </a:r>
            <a:r>
              <a:rPr kumimoji="1" lang="ja-JP" altLang="en-US" dirty="0"/>
              <a:t>回：</a:t>
            </a:r>
            <a:r>
              <a:rPr kumimoji="1" lang="en-US" altLang="ja-JP" dirty="0"/>
              <a:t>6</a:t>
            </a:r>
            <a:r>
              <a:rPr kumimoji="1" lang="ja-JP" altLang="en-US" dirty="0"/>
              <a:t>月試験より開始）</a:t>
            </a:r>
            <a:endParaRPr kumimoji="1" lang="en-US" altLang="ja-JP" dirty="0"/>
          </a:p>
          <a:p>
            <a:pPr marL="0" indent="0">
              <a:lnSpc>
                <a:spcPts val="2000"/>
              </a:lnSpc>
              <a:buNone/>
            </a:pPr>
            <a:endParaRPr kumimoji="1" lang="en-US" altLang="ja-JP" dirty="0"/>
          </a:p>
          <a:p>
            <a:pPr marL="0" indent="0">
              <a:lnSpc>
                <a:spcPts val="2000"/>
              </a:lnSpc>
              <a:buNone/>
            </a:pPr>
            <a:endParaRPr kumimoji="1" lang="en-US" altLang="ja-JP" dirty="0"/>
          </a:p>
          <a:p>
            <a:pPr>
              <a:lnSpc>
                <a:spcPts val="2000"/>
              </a:lnSpc>
            </a:pPr>
            <a:r>
              <a:rPr lang="ja-JP" altLang="en-US" sz="2800" b="1" dirty="0"/>
              <a:t>準</a:t>
            </a:r>
            <a:r>
              <a:rPr lang="en-US" altLang="ja-JP" sz="2800" b="1" dirty="0"/>
              <a:t>2</a:t>
            </a:r>
            <a:r>
              <a:rPr lang="ja-JP" altLang="en-US" sz="2800" b="1" dirty="0"/>
              <a:t>級と</a:t>
            </a:r>
            <a:r>
              <a:rPr lang="en-US" altLang="ja-JP" sz="2800" b="1" dirty="0"/>
              <a:t>2</a:t>
            </a:r>
            <a:r>
              <a:rPr lang="ja-JP" altLang="en-US" sz="2800" b="1" dirty="0"/>
              <a:t>級の間に新設級を導入</a:t>
            </a:r>
            <a:endParaRPr lang="en-US" altLang="ja-JP" sz="2800" b="1" dirty="0"/>
          </a:p>
          <a:p>
            <a:pPr marL="0" indent="0">
              <a:lnSpc>
                <a:spcPts val="2000"/>
              </a:lnSpc>
              <a:buNone/>
            </a:pPr>
            <a:r>
              <a:rPr lang="ja-JP" altLang="en-US" dirty="0"/>
              <a:t>  （</a:t>
            </a:r>
            <a:r>
              <a:rPr lang="en-US" altLang="ja-JP" dirty="0"/>
              <a:t>2025</a:t>
            </a:r>
            <a:r>
              <a:rPr lang="ja-JP" altLang="en-US" dirty="0"/>
              <a:t>年度：</a:t>
            </a:r>
            <a:r>
              <a:rPr lang="en-US" altLang="ja-JP" dirty="0"/>
              <a:t>6</a:t>
            </a:r>
            <a:r>
              <a:rPr lang="ja-JP" altLang="en-US" dirty="0"/>
              <a:t>月より開始）</a:t>
            </a:r>
            <a:endParaRPr kumimoji="1" lang="ja-JP" altLang="en-US" dirty="0"/>
          </a:p>
        </p:txBody>
      </p:sp>
      <p:pic>
        <p:nvPicPr>
          <p:cNvPr id="8" name="図 7">
            <a:extLst>
              <a:ext uri="{FF2B5EF4-FFF2-40B4-BE49-F238E27FC236}">
                <a16:creationId xmlns:a16="http://schemas.microsoft.com/office/drawing/2014/main" id="{F84B7C70-E31F-B424-C61F-377D62F15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1090" y="3429000"/>
            <a:ext cx="5144101" cy="2813180"/>
          </a:xfrm>
          <a:prstGeom prst="rect">
            <a:avLst/>
          </a:prstGeom>
        </p:spPr>
      </p:pic>
    </p:spTree>
    <p:extLst>
      <p:ext uri="{BB962C8B-B14F-4D97-AF65-F5344CB8AC3E}">
        <p14:creationId xmlns:p14="http://schemas.microsoft.com/office/powerpoint/2010/main" val="1600074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en-US" altLang="ja-JP" sz="2400" dirty="0">
                <a:solidFill>
                  <a:srgbClr val="002060"/>
                </a:solidFill>
                <a:latin typeface="Century" panose="02040604050505020304" pitchFamily="18" charset="0"/>
                <a:ea typeface="HGS明朝B" panose="02020800000000000000" pitchFamily="18" charset="-128"/>
              </a:rPr>
              <a:t>Today’s  Agenda</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1444395" y="2055771"/>
            <a:ext cx="9269341" cy="2447059"/>
          </a:xfrm>
        </p:spPr>
        <p:txBody>
          <a:bodyPr rtlCol="0">
            <a:normAutofit/>
          </a:bodyPr>
          <a:lstStyle/>
          <a:p>
            <a:pPr marL="0" indent="0" algn="ctr" rtl="0">
              <a:buNone/>
            </a:pPr>
            <a:r>
              <a:rPr lang="ja-JP" altLang="en-US" sz="2800" dirty="0"/>
              <a:t>２．なぜいま変わるのか？　</a:t>
            </a:r>
            <a:r>
              <a:rPr lang="ja-JP" altLang="en-US" sz="1400" dirty="0"/>
              <a:t>～変更に至った時代的背景と、英検が抱えているジレンマ～</a:t>
            </a:r>
            <a:endParaRPr lang="en-US" altLang="ja-JP" sz="14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Tree>
    <p:extLst>
      <p:ext uri="{BB962C8B-B14F-4D97-AF65-F5344CB8AC3E}">
        <p14:creationId xmlns:p14="http://schemas.microsoft.com/office/powerpoint/2010/main" val="3485346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84B7C70-E31F-B424-C61F-377D62F1582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Effect>
                      <a14:saturation sat="130000"/>
                    </a14:imgEffect>
                    <a14:imgEffect>
                      <a14:brightnessContrast contrast="30000"/>
                    </a14:imgEffect>
                  </a14:imgLayer>
                </a14:imgProps>
              </a:ext>
              <a:ext uri="{28A0092B-C50C-407E-A947-70E740481C1C}">
                <a14:useLocalDpi xmlns:a14="http://schemas.microsoft.com/office/drawing/2010/main" val="0"/>
              </a:ext>
            </a:extLst>
          </a:blip>
          <a:srcRect l="21554" t="5120" r="21924" b="5044"/>
          <a:stretch/>
        </p:blipFill>
        <p:spPr>
          <a:xfrm>
            <a:off x="689926" y="1362269"/>
            <a:ext cx="3432651" cy="3068871"/>
          </a:xfrm>
          <a:prstGeom prst="rect">
            <a:avLst/>
          </a:prstGeom>
        </p:spPr>
      </p:pic>
      <p:sp>
        <p:nvSpPr>
          <p:cNvPr id="6" name="コンテンツ プレースホルダー 2">
            <a:extLst>
              <a:ext uri="{FF2B5EF4-FFF2-40B4-BE49-F238E27FC236}">
                <a16:creationId xmlns:a16="http://schemas.microsoft.com/office/drawing/2014/main" id="{C8705910-020B-A9F0-3600-66CB4EA9D2DE}"/>
              </a:ext>
            </a:extLst>
          </p:cNvPr>
          <p:cNvSpPr txBox="1">
            <a:spLocks/>
          </p:cNvSpPr>
          <p:nvPr/>
        </p:nvSpPr>
        <p:spPr>
          <a:xfrm>
            <a:off x="689927" y="4599882"/>
            <a:ext cx="5406074" cy="1922216"/>
          </a:xfrm>
          <a:prstGeom prst="rect">
            <a:avLst/>
          </a:prstGeom>
          <a:ln w="6350">
            <a:solidFill>
              <a:schemeClr val="tx1"/>
            </a:solidFill>
          </a:ln>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en-US" altLang="ja-JP" sz="1400" dirty="0">
                <a:solidFill>
                  <a:srgbClr val="FF0000"/>
                </a:solidFill>
              </a:rPr>
              <a:t>【</a:t>
            </a:r>
            <a:r>
              <a:rPr lang="ja-JP" altLang="en-US" sz="1400" dirty="0">
                <a:solidFill>
                  <a:srgbClr val="FF0000"/>
                </a:solidFill>
              </a:rPr>
              <a:t>ポイント</a:t>
            </a:r>
            <a:r>
              <a:rPr lang="en-US" altLang="ja-JP" sz="1400" dirty="0">
                <a:solidFill>
                  <a:srgbClr val="FF0000"/>
                </a:solidFill>
              </a:rPr>
              <a:t>】</a:t>
            </a:r>
          </a:p>
          <a:p>
            <a:pPr>
              <a:lnSpc>
                <a:spcPts val="2000"/>
              </a:lnSpc>
            </a:pPr>
            <a:r>
              <a:rPr lang="ja-JP" altLang="en-US" sz="1600" b="1" dirty="0"/>
              <a:t>一般入試より推薦入試よりが多くなっている</a:t>
            </a:r>
            <a:r>
              <a:rPr lang="ja-JP" altLang="en-US" sz="1200" dirty="0"/>
              <a:t>（</a:t>
            </a:r>
            <a:r>
              <a:rPr lang="en-US" altLang="ja-JP" sz="1200" dirty="0"/>
              <a:t>22</a:t>
            </a:r>
            <a:r>
              <a:rPr lang="ja-JP" altLang="en-US" sz="1200" dirty="0"/>
              <a:t>年：</a:t>
            </a:r>
            <a:r>
              <a:rPr lang="en-US" altLang="ja-JP" sz="1200" dirty="0"/>
              <a:t>57.4</a:t>
            </a:r>
            <a:r>
              <a:rPr lang="ja-JP" altLang="en-US" sz="1200" dirty="0"/>
              <a:t>％）</a:t>
            </a:r>
            <a:endParaRPr lang="en-US" altLang="ja-JP" sz="1200" dirty="0"/>
          </a:p>
          <a:p>
            <a:pPr>
              <a:lnSpc>
                <a:spcPts val="1500"/>
              </a:lnSpc>
            </a:pPr>
            <a:r>
              <a:rPr lang="ja-JP" altLang="en-US" sz="1600" b="1" dirty="0"/>
              <a:t>英語資格検定試験利用大学が増えている</a:t>
            </a:r>
            <a:endParaRPr lang="en-US" altLang="ja-JP" sz="1600" b="1" dirty="0"/>
          </a:p>
          <a:p>
            <a:pPr marL="0" indent="0">
              <a:lnSpc>
                <a:spcPts val="1300"/>
              </a:lnSpc>
              <a:buNone/>
            </a:pPr>
            <a:r>
              <a:rPr lang="ja-JP" altLang="en-US" sz="1600" dirty="0"/>
              <a:t>　　</a:t>
            </a:r>
            <a:r>
              <a:rPr lang="ja-JP" altLang="en-US" sz="1200" dirty="0"/>
              <a:t>（</a:t>
            </a:r>
            <a:r>
              <a:rPr lang="en-US" altLang="ja-JP" sz="1200" dirty="0"/>
              <a:t>424</a:t>
            </a:r>
            <a:r>
              <a:rPr lang="ja-JP" altLang="en-US" sz="1200" dirty="0"/>
              <a:t>校、</a:t>
            </a:r>
            <a:r>
              <a:rPr lang="en-US" altLang="ja-JP" sz="1200" dirty="0"/>
              <a:t>55.6</a:t>
            </a:r>
            <a:r>
              <a:rPr lang="ja-JP" altLang="en-US" sz="1200" dirty="0"/>
              <a:t>％。一般・推薦含む）</a:t>
            </a:r>
            <a:endParaRPr lang="en-US" altLang="ja-JP" sz="1200" dirty="0"/>
          </a:p>
          <a:p>
            <a:pPr>
              <a:lnSpc>
                <a:spcPts val="2000"/>
              </a:lnSpc>
            </a:pPr>
            <a:r>
              <a:rPr lang="ja-JP" altLang="en-US" sz="1600" b="1" dirty="0"/>
              <a:t>外検利用の</a:t>
            </a:r>
            <a:r>
              <a:rPr lang="en-US" altLang="ja-JP" sz="1600" b="1" dirty="0"/>
              <a:t>88.4</a:t>
            </a:r>
            <a:r>
              <a:rPr lang="ja-JP" altLang="en-US" sz="1600" b="1" dirty="0"/>
              <a:t>％が英検である</a:t>
            </a:r>
            <a:endParaRPr lang="en-US" altLang="ja-JP" sz="1600" b="1" dirty="0"/>
          </a:p>
        </p:txBody>
      </p:sp>
      <p:pic>
        <p:nvPicPr>
          <p:cNvPr id="4" name="図 3">
            <a:extLst>
              <a:ext uri="{FF2B5EF4-FFF2-40B4-BE49-F238E27FC236}">
                <a16:creationId xmlns:a16="http://schemas.microsoft.com/office/drawing/2014/main" id="{0205CD6B-8E9C-CCEF-F11C-8EB7A2589E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88161" y="4207837"/>
            <a:ext cx="3615134" cy="2575783"/>
          </a:xfrm>
          <a:prstGeom prst="rect">
            <a:avLst/>
          </a:prstGeom>
        </p:spPr>
      </p:pic>
      <p:pic>
        <p:nvPicPr>
          <p:cNvPr id="12" name="図 11">
            <a:extLst>
              <a:ext uri="{FF2B5EF4-FFF2-40B4-BE49-F238E27FC236}">
                <a16:creationId xmlns:a16="http://schemas.microsoft.com/office/drawing/2014/main" id="{C05D8BD2-DFA9-FCD5-4904-345551E335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6853" y="1241079"/>
            <a:ext cx="5747657" cy="2471493"/>
          </a:xfrm>
          <a:prstGeom prst="rect">
            <a:avLst/>
          </a:prstGeom>
        </p:spPr>
      </p:pic>
      <p:sp>
        <p:nvSpPr>
          <p:cNvPr id="13" name="コンテンツ プレースホルダー 2">
            <a:extLst>
              <a:ext uri="{FF2B5EF4-FFF2-40B4-BE49-F238E27FC236}">
                <a16:creationId xmlns:a16="http://schemas.microsoft.com/office/drawing/2014/main" id="{F3513830-ECD8-5B38-1D8A-6FFE13A6D4D0}"/>
              </a:ext>
            </a:extLst>
          </p:cNvPr>
          <p:cNvSpPr txBox="1">
            <a:spLocks/>
          </p:cNvSpPr>
          <p:nvPr/>
        </p:nvSpPr>
        <p:spPr>
          <a:xfrm>
            <a:off x="503314" y="690465"/>
            <a:ext cx="4395257"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（１）変更に至ったさまざまな時代背景</a:t>
            </a:r>
            <a:endParaRPr lang="en-US" altLang="ja-JP" sz="1800" dirty="0"/>
          </a:p>
        </p:txBody>
      </p:sp>
    </p:spTree>
    <p:extLst>
      <p:ext uri="{BB962C8B-B14F-4D97-AF65-F5344CB8AC3E}">
        <p14:creationId xmlns:p14="http://schemas.microsoft.com/office/powerpoint/2010/main" val="1250980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84B7C70-E31F-B424-C61F-377D62F1582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0000"/>
                    </a14:imgEffect>
                    <a14:imgEffect>
                      <a14:brightnessContrast contrast="20000"/>
                    </a14:imgEffect>
                  </a14:imgLayer>
                </a14:imgProps>
              </a:ext>
              <a:ext uri="{28A0092B-C50C-407E-A947-70E740481C1C}">
                <a14:useLocalDpi xmlns:a14="http://schemas.microsoft.com/office/drawing/2010/main" val="0"/>
              </a:ext>
            </a:extLst>
          </a:blip>
          <a:srcRect l="581" r="327"/>
          <a:stretch/>
        </p:blipFill>
        <p:spPr>
          <a:xfrm>
            <a:off x="5365102" y="777251"/>
            <a:ext cx="6214188" cy="3527613"/>
          </a:xfrm>
          <a:prstGeom prst="rect">
            <a:avLst/>
          </a:prstGeom>
        </p:spPr>
      </p:pic>
      <p:sp>
        <p:nvSpPr>
          <p:cNvPr id="6" name="コンテンツ プレースホルダー 2">
            <a:extLst>
              <a:ext uri="{FF2B5EF4-FFF2-40B4-BE49-F238E27FC236}">
                <a16:creationId xmlns:a16="http://schemas.microsoft.com/office/drawing/2014/main" id="{C8705910-020B-A9F0-3600-66CB4EA9D2DE}"/>
              </a:ext>
            </a:extLst>
          </p:cNvPr>
          <p:cNvSpPr txBox="1">
            <a:spLocks/>
          </p:cNvSpPr>
          <p:nvPr/>
        </p:nvSpPr>
        <p:spPr>
          <a:xfrm>
            <a:off x="5746460" y="4628722"/>
            <a:ext cx="5478010" cy="1800808"/>
          </a:xfrm>
          <a:prstGeom prst="rect">
            <a:avLst/>
          </a:prstGeom>
          <a:ln w="6350">
            <a:solidFill>
              <a:schemeClr val="tx1"/>
            </a:solidFill>
          </a:ln>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en-US" altLang="ja-JP" sz="1400" dirty="0">
                <a:solidFill>
                  <a:srgbClr val="FF0000"/>
                </a:solidFill>
              </a:rPr>
              <a:t>【</a:t>
            </a:r>
            <a:r>
              <a:rPr lang="ja-JP" altLang="en-US" sz="1400" dirty="0">
                <a:solidFill>
                  <a:srgbClr val="FF0000"/>
                </a:solidFill>
              </a:rPr>
              <a:t>ポイント</a:t>
            </a:r>
            <a:r>
              <a:rPr lang="en-US" altLang="ja-JP" sz="1400" dirty="0">
                <a:solidFill>
                  <a:srgbClr val="FF0000"/>
                </a:solidFill>
              </a:rPr>
              <a:t>】</a:t>
            </a:r>
          </a:p>
          <a:p>
            <a:pPr>
              <a:lnSpc>
                <a:spcPts val="2000"/>
              </a:lnSpc>
            </a:pPr>
            <a:r>
              <a:rPr lang="en-US" altLang="ja-JP" sz="1600" b="1" dirty="0"/>
              <a:t>4</a:t>
            </a:r>
            <a:r>
              <a:rPr lang="ja-JP" altLang="en-US" sz="1600" b="1" dirty="0"/>
              <a:t>技能のバランスがとれていないケースが多い</a:t>
            </a:r>
            <a:endParaRPr lang="en-US" altLang="ja-JP" sz="1200" dirty="0"/>
          </a:p>
          <a:p>
            <a:pPr>
              <a:lnSpc>
                <a:spcPts val="1500"/>
              </a:lnSpc>
            </a:pPr>
            <a:r>
              <a:rPr lang="ja-JP" altLang="en-US" sz="1600" b="1" dirty="0"/>
              <a:t>共通テスト・大学</a:t>
            </a:r>
            <a:r>
              <a:rPr lang="en-US" altLang="ja-JP" sz="1600" b="1" dirty="0"/>
              <a:t>2</a:t>
            </a:r>
            <a:r>
              <a:rPr lang="ja-JP" altLang="en-US" sz="1600" b="1" dirty="0"/>
              <a:t>次試験の難易度の高騰</a:t>
            </a:r>
            <a:r>
              <a:rPr lang="en-US" altLang="ja-JP" sz="1200" b="1" dirty="0"/>
              <a:t>(2</a:t>
            </a:r>
            <a:r>
              <a:rPr lang="ja-JP" altLang="en-US" sz="1200" b="1" dirty="0"/>
              <a:t>級</a:t>
            </a:r>
            <a:r>
              <a:rPr lang="en-US" altLang="ja-JP" sz="1200" b="1" dirty="0"/>
              <a:t>8</a:t>
            </a:r>
            <a:r>
              <a:rPr lang="ja-JP" altLang="en-US" sz="1200" b="1" dirty="0"/>
              <a:t>割～準</a:t>
            </a:r>
            <a:r>
              <a:rPr lang="en-US" altLang="ja-JP" sz="1200" b="1" dirty="0"/>
              <a:t>1</a:t>
            </a:r>
            <a:r>
              <a:rPr lang="ja-JP" altLang="en-US" sz="1200" b="1" dirty="0"/>
              <a:t>級）</a:t>
            </a:r>
            <a:endParaRPr lang="en-US" altLang="ja-JP" sz="1200" b="1" dirty="0"/>
          </a:p>
          <a:p>
            <a:pPr>
              <a:lnSpc>
                <a:spcPts val="2000"/>
              </a:lnSpc>
            </a:pPr>
            <a:r>
              <a:rPr lang="ja-JP" altLang="en-US" sz="1600" b="1" dirty="0"/>
              <a:t>英検の合格級の相対的な価値の低下</a:t>
            </a:r>
            <a:endParaRPr lang="en-US" altLang="ja-JP" sz="1600" b="1" dirty="0"/>
          </a:p>
        </p:txBody>
      </p:sp>
      <p:pic>
        <p:nvPicPr>
          <p:cNvPr id="12" name="図 11">
            <a:extLst>
              <a:ext uri="{FF2B5EF4-FFF2-40B4-BE49-F238E27FC236}">
                <a16:creationId xmlns:a16="http://schemas.microsoft.com/office/drawing/2014/main" id="{C05D8BD2-DFA9-FCD5-4904-345551E3357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110000"/>
                    </a14:imgEffect>
                    <a14:imgEffect>
                      <a14:brightnessContrast contrast="5000"/>
                    </a14:imgEffect>
                  </a14:imgLayer>
                </a14:imgProps>
              </a:ext>
              <a:ext uri="{28A0092B-C50C-407E-A947-70E740481C1C}">
                <a14:useLocalDpi xmlns:a14="http://schemas.microsoft.com/office/drawing/2010/main" val="0"/>
              </a:ext>
            </a:extLst>
          </a:blip>
          <a:srcRect/>
          <a:stretch/>
        </p:blipFill>
        <p:spPr>
          <a:xfrm>
            <a:off x="503314" y="1500672"/>
            <a:ext cx="4022034" cy="4928858"/>
          </a:xfrm>
          <a:prstGeom prst="rect">
            <a:avLst/>
          </a:prstGeom>
          <a:ln w="6350">
            <a:solidFill>
              <a:schemeClr val="tx1"/>
            </a:solidFill>
          </a:ln>
        </p:spPr>
      </p:pic>
      <p:sp>
        <p:nvSpPr>
          <p:cNvPr id="13" name="コンテンツ プレースホルダー 2">
            <a:extLst>
              <a:ext uri="{FF2B5EF4-FFF2-40B4-BE49-F238E27FC236}">
                <a16:creationId xmlns:a16="http://schemas.microsoft.com/office/drawing/2014/main" id="{F3513830-ECD8-5B38-1D8A-6FFE13A6D4D0}"/>
              </a:ext>
            </a:extLst>
          </p:cNvPr>
          <p:cNvSpPr txBox="1">
            <a:spLocks/>
          </p:cNvSpPr>
          <p:nvPr/>
        </p:nvSpPr>
        <p:spPr>
          <a:xfrm>
            <a:off x="503314" y="690465"/>
            <a:ext cx="4395257" cy="671804"/>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ts val="2000"/>
              </a:lnSpc>
              <a:buFont typeface="Wingdings 2" panose="05020102010507070707" pitchFamily="18" charset="2"/>
              <a:buNone/>
            </a:pPr>
            <a:r>
              <a:rPr lang="ja-JP" altLang="en-US" sz="1800" b="1" u="sng" dirty="0"/>
              <a:t>（２）英検が抱えているジレンマ</a:t>
            </a:r>
            <a:endParaRPr lang="en-US" altLang="ja-JP" sz="1800" dirty="0"/>
          </a:p>
        </p:txBody>
      </p:sp>
    </p:spTree>
    <p:extLst>
      <p:ext uri="{BB962C8B-B14F-4D97-AF65-F5344CB8AC3E}">
        <p14:creationId xmlns:p14="http://schemas.microsoft.com/office/powerpoint/2010/main" val="2542414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1E816-31F5-48BB-BD02-D15F2F18B48A}"/>
              </a:ext>
            </a:extLst>
          </p:cNvPr>
          <p:cNvSpPr>
            <a:spLocks noGrp="1"/>
          </p:cNvSpPr>
          <p:nvPr>
            <p:ph type="title"/>
          </p:nvPr>
        </p:nvSpPr>
        <p:spPr>
          <a:xfrm>
            <a:off x="581192" y="312689"/>
            <a:ext cx="11029616" cy="1188720"/>
          </a:xfrm>
        </p:spPr>
        <p:txBody>
          <a:bodyPr rtlCol="0">
            <a:normAutofit/>
          </a:bodyPr>
          <a:lstStyle/>
          <a:p>
            <a:r>
              <a:rPr lang="ja-JP" altLang="en-US" sz="2400" dirty="0">
                <a:solidFill>
                  <a:srgbClr val="002060"/>
                </a:solidFill>
                <a:latin typeface="Century" panose="02040604050505020304" pitchFamily="18" charset="0"/>
                <a:ea typeface="HGS明朝B" panose="02020800000000000000" pitchFamily="18" charset="-128"/>
              </a:rPr>
              <a:t>２．なぜいま変わるのか？　まとめ</a:t>
            </a:r>
            <a:endParaRPr lang="ja" sz="1400" dirty="0">
              <a:solidFill>
                <a:srgbClr val="002060"/>
              </a:solidFill>
              <a:latin typeface="Century" panose="02040604050505020304" pitchFamily="18" charset="0"/>
              <a:ea typeface="HGS明朝B" panose="02020800000000000000" pitchFamily="18" charset="-128"/>
            </a:endParaRPr>
          </a:p>
        </p:txBody>
      </p:sp>
      <p:sp>
        <p:nvSpPr>
          <p:cNvPr id="3" name="サブタイトル 2">
            <a:extLst>
              <a:ext uri="{FF2B5EF4-FFF2-40B4-BE49-F238E27FC236}">
                <a16:creationId xmlns:a16="http://schemas.microsoft.com/office/drawing/2014/main" id="{835D6E6B-3353-491C-A3C6-F278D6CED8B3}"/>
              </a:ext>
            </a:extLst>
          </p:cNvPr>
          <p:cNvSpPr>
            <a:spLocks noGrp="1"/>
          </p:cNvSpPr>
          <p:nvPr>
            <p:ph idx="1"/>
          </p:nvPr>
        </p:nvSpPr>
        <p:spPr>
          <a:xfrm>
            <a:off x="688616" y="2055771"/>
            <a:ext cx="4651605" cy="2447059"/>
          </a:xfrm>
          <a:ln>
            <a:solidFill>
              <a:schemeClr val="tx1"/>
            </a:solidFill>
          </a:ln>
        </p:spPr>
        <p:txBody>
          <a:bodyPr rtlCol="0">
            <a:normAutofit/>
          </a:bodyPr>
          <a:lstStyle/>
          <a:p>
            <a:r>
              <a:rPr lang="ja-JP" altLang="en-US" sz="1600" dirty="0"/>
              <a:t>推薦入試が一般入試を逆転</a:t>
            </a:r>
            <a:endParaRPr lang="en-US" altLang="ja-JP" sz="1600" dirty="0"/>
          </a:p>
          <a:p>
            <a:r>
              <a:rPr lang="ja-JP" altLang="en-US" sz="1600" dirty="0"/>
              <a:t>英検利用の大学・受験生数の増加</a:t>
            </a:r>
            <a:endParaRPr lang="en-US" altLang="ja-JP" sz="1600" dirty="0"/>
          </a:p>
          <a:p>
            <a:r>
              <a:rPr lang="ja-JP" altLang="en-US" sz="1600" dirty="0"/>
              <a:t>国公立においても英検</a:t>
            </a:r>
            <a:r>
              <a:rPr lang="en-US" altLang="ja-JP" sz="1600" dirty="0"/>
              <a:t>2</a:t>
            </a:r>
            <a:r>
              <a:rPr lang="ja-JP" altLang="en-US" sz="1600" dirty="0"/>
              <a:t>級以上レベルが標準化</a:t>
            </a:r>
            <a:endParaRPr lang="en-US" altLang="ja-JP" sz="1600" dirty="0"/>
          </a:p>
          <a:p>
            <a:r>
              <a:rPr lang="en-US" altLang="ja-JP" sz="1600" dirty="0"/>
              <a:t>4</a:t>
            </a:r>
            <a:r>
              <a:rPr lang="ja-JP" altLang="en-US" sz="1600" dirty="0"/>
              <a:t>技能のアンバランスな合格者の増加</a:t>
            </a:r>
            <a:endParaRPr lang="en-US" altLang="ja-JP" sz="1600" dirty="0"/>
          </a:p>
        </p:txBody>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5057193"/>
            <a:ext cx="11260667" cy="1335140"/>
          </a:xfrm>
          <a:prstGeom prst="rect">
            <a:avLst/>
          </a:prstGeom>
        </p:spPr>
      </p:pic>
      <p:sp>
        <p:nvSpPr>
          <p:cNvPr id="4" name="矢印: 右 3">
            <a:extLst>
              <a:ext uri="{FF2B5EF4-FFF2-40B4-BE49-F238E27FC236}">
                <a16:creationId xmlns:a16="http://schemas.microsoft.com/office/drawing/2014/main" id="{49CA9445-FE9C-DEFF-B8F0-2FD967CC93A1}"/>
              </a:ext>
            </a:extLst>
          </p:cNvPr>
          <p:cNvSpPr/>
          <p:nvPr/>
        </p:nvSpPr>
        <p:spPr>
          <a:xfrm>
            <a:off x="5668519" y="3144415"/>
            <a:ext cx="821094" cy="5318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サブタイトル 2">
            <a:extLst>
              <a:ext uri="{FF2B5EF4-FFF2-40B4-BE49-F238E27FC236}">
                <a16:creationId xmlns:a16="http://schemas.microsoft.com/office/drawing/2014/main" id="{8ED7AEC1-BDBF-2A6A-D0DD-AE398207E88F}"/>
              </a:ext>
            </a:extLst>
          </p:cNvPr>
          <p:cNvSpPr txBox="1">
            <a:spLocks/>
          </p:cNvSpPr>
          <p:nvPr/>
        </p:nvSpPr>
        <p:spPr>
          <a:xfrm>
            <a:off x="6817911" y="2055770"/>
            <a:ext cx="4651605" cy="2447059"/>
          </a:xfrm>
          <a:prstGeom prst="rect">
            <a:avLst/>
          </a:prstGeom>
          <a:ln>
            <a:solidFill>
              <a:schemeClr val="tx1"/>
            </a:solidFill>
          </a:ln>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buNone/>
            </a:pPr>
            <a:r>
              <a:rPr lang="ja-JP" altLang="en-US" sz="1600" dirty="0"/>
              <a:t>高位取得者増加による相対的な価値の低下や、現行の受験レベルに合った難易度を考えた時、いままでの詰め込み式やテクニック、</a:t>
            </a:r>
            <a:r>
              <a:rPr lang="en-US" altLang="ja-JP" sz="1600" dirty="0"/>
              <a:t>1</a:t>
            </a:r>
            <a:r>
              <a:rPr lang="ja-JP" altLang="en-US" sz="1600" dirty="0"/>
              <a:t>芸だけで合格できてしまった（その意味では簡単すぎた）状態を改め、全体的に難化させる必要性が増していた</a:t>
            </a:r>
            <a:endParaRPr lang="en-US" altLang="ja-JP" sz="1600" dirty="0"/>
          </a:p>
        </p:txBody>
      </p:sp>
    </p:spTree>
    <p:extLst>
      <p:ext uri="{BB962C8B-B14F-4D97-AF65-F5344CB8AC3E}">
        <p14:creationId xmlns:p14="http://schemas.microsoft.com/office/powerpoint/2010/main" val="3179317979"/>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41798878_TF33552983" id="{08F16B58-B777-4D07-A7DF-37B057018064}" vid="{619C5331-1F10-4CE6-9BE2-3913CD64601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{9767DA5C-1E54-454B-AE26-1AA837F3BF23}tf33552983_win32</Template>
  <TotalTime>18760</TotalTime>
  <Words>4393</Words>
  <Application>Microsoft Office PowerPoint</Application>
  <PresentationFormat>ワイド画面</PresentationFormat>
  <Paragraphs>313</Paragraphs>
  <Slides>24</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24</vt:i4>
      </vt:variant>
    </vt:vector>
  </HeadingPairs>
  <TitlesOfParts>
    <vt:vector size="35" baseType="lpstr">
      <vt:lpstr>HGSｺﾞｼｯｸM</vt:lpstr>
      <vt:lpstr>HGS明朝B</vt:lpstr>
      <vt:lpstr>Meiryo UI</vt:lpstr>
      <vt:lpstr>YuGothic</vt:lpstr>
      <vt:lpstr>ヒラギノ角ゴ Pro W3</vt:lpstr>
      <vt:lpstr>游明朝</vt:lpstr>
      <vt:lpstr>Calibri</vt:lpstr>
      <vt:lpstr>Century</vt:lpstr>
      <vt:lpstr>Franklin Gothic Book</vt:lpstr>
      <vt:lpstr>Wingdings 2</vt:lpstr>
      <vt:lpstr>DividendVTI</vt:lpstr>
      <vt:lpstr>「英検新形式」の詳細と対策法  　　　　　　　　　　　　　　　　　　　　　　　　　　　　　　　　　　　　　　　　　　　　　　　　　　　　　　　　　　　　　 Presented by　熊本ザ・グローバル学院</vt:lpstr>
      <vt:lpstr>本日のプレゼンター 熊本ザ・グローバル学院 学院長 糸岡 天童</vt:lpstr>
      <vt:lpstr>Today’s  Agenda</vt:lpstr>
      <vt:lpstr>Today’s  Agenda</vt:lpstr>
      <vt:lpstr>PowerPoint プレゼンテーション</vt:lpstr>
      <vt:lpstr>Today’s  Agenda</vt:lpstr>
      <vt:lpstr>PowerPoint プレゼンテーション</vt:lpstr>
      <vt:lpstr>PowerPoint プレゼンテーション</vt:lpstr>
      <vt:lpstr>２．なぜいま変わるのか？　まとめ</vt:lpstr>
      <vt:lpstr>Today’s  Agenda</vt:lpstr>
      <vt:lpstr>PowerPoint プレゼンテーション</vt:lpstr>
      <vt:lpstr>PowerPoint プレゼンテーション</vt:lpstr>
      <vt:lpstr>PowerPoint プレゼンテーション</vt:lpstr>
      <vt:lpstr>Today’s  Agenda</vt:lpstr>
      <vt:lpstr>PowerPoint プレゼンテーション</vt:lpstr>
      <vt:lpstr>（２）今後の大学受験までの英検取得の流れ</vt:lpstr>
      <vt:lpstr>（３）現状から考える正しい逆算の仕方</vt:lpstr>
      <vt:lpstr>４．変わることの影響と問題点は？　まとめ</vt:lpstr>
      <vt:lpstr>Today’s  Agenda</vt:lpstr>
      <vt:lpstr>PowerPoint プレゼンテーション</vt:lpstr>
      <vt:lpstr>重要ポイント</vt:lpstr>
      <vt:lpstr>PowerPoint プレゼンテーション</vt:lpstr>
      <vt:lpstr>PowerPoint プレゼンテーション</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2023年11月1日（水）　英検新形式対策セミナー  　　　　　　　　　　　　　　　　　　　　　　　　　　　　　　　　　　　　　　　　　　　　　　　　　　　　　　　　　　　　　 Presented by　熊本ザ・グローバル学院</dc:title>
  <dc:creator>kiyomasacorp01</dc:creator>
  <cp:lastModifiedBy>kiyomasacorp01</cp:lastModifiedBy>
  <cp:revision>23</cp:revision>
  <cp:lastPrinted>2023-11-12T10:58:01Z</cp:lastPrinted>
  <dcterms:created xsi:type="dcterms:W3CDTF">2023-10-31T05:19:36Z</dcterms:created>
  <dcterms:modified xsi:type="dcterms:W3CDTF">2023-11-13T06:01:05Z</dcterms:modified>
</cp:coreProperties>
</file>